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863" r:id="rId3"/>
    <p:sldMasterId id="2147483876" r:id="rId4"/>
  </p:sldMasterIdLst>
  <p:notesMasterIdLst>
    <p:notesMasterId r:id="rId58"/>
  </p:notesMasterIdLst>
  <p:handoutMasterIdLst>
    <p:handoutMasterId r:id="rId59"/>
  </p:handoutMasterIdLst>
  <p:sldIdLst>
    <p:sldId id="380" r:id="rId5"/>
    <p:sldId id="400" r:id="rId6"/>
    <p:sldId id="401" r:id="rId7"/>
    <p:sldId id="402" r:id="rId8"/>
    <p:sldId id="404" r:id="rId9"/>
    <p:sldId id="407" r:id="rId10"/>
    <p:sldId id="408" r:id="rId11"/>
    <p:sldId id="403" r:id="rId12"/>
    <p:sldId id="405" r:id="rId13"/>
    <p:sldId id="406" r:id="rId14"/>
    <p:sldId id="410" r:id="rId15"/>
    <p:sldId id="273" r:id="rId16"/>
    <p:sldId id="275" r:id="rId17"/>
    <p:sldId id="616" r:id="rId18"/>
    <p:sldId id="277" r:id="rId19"/>
    <p:sldId id="280" r:id="rId20"/>
    <p:sldId id="615" r:id="rId21"/>
    <p:sldId id="282" r:id="rId22"/>
    <p:sldId id="283" r:id="rId23"/>
    <p:sldId id="286" r:id="rId24"/>
    <p:sldId id="287" r:id="rId25"/>
    <p:sldId id="639" r:id="rId26"/>
    <p:sldId id="641" r:id="rId27"/>
    <p:sldId id="291" r:id="rId28"/>
    <p:sldId id="414" r:id="rId29"/>
    <p:sldId id="617" r:id="rId30"/>
    <p:sldId id="633" r:id="rId31"/>
    <p:sldId id="523" r:id="rId32"/>
    <p:sldId id="524" r:id="rId33"/>
    <p:sldId id="308" r:id="rId34"/>
    <p:sldId id="409" r:id="rId35"/>
    <p:sldId id="637" r:id="rId36"/>
    <p:sldId id="642" r:id="rId37"/>
    <p:sldId id="643" r:id="rId38"/>
    <p:sldId id="433" r:id="rId39"/>
    <p:sldId id="644" r:id="rId40"/>
    <p:sldId id="398" r:id="rId41"/>
    <p:sldId id="343" r:id="rId42"/>
    <p:sldId id="344" r:id="rId43"/>
    <p:sldId id="345" r:id="rId44"/>
    <p:sldId id="439" r:id="rId45"/>
    <p:sldId id="440" r:id="rId46"/>
    <p:sldId id="441" r:id="rId47"/>
    <p:sldId id="442" r:id="rId48"/>
    <p:sldId id="443" r:id="rId49"/>
    <p:sldId id="446" r:id="rId50"/>
    <p:sldId id="447" r:id="rId51"/>
    <p:sldId id="448" r:id="rId52"/>
    <p:sldId id="450" r:id="rId53"/>
    <p:sldId id="451" r:id="rId54"/>
    <p:sldId id="472" r:id="rId55"/>
    <p:sldId id="473" r:id="rId56"/>
    <p:sldId id="474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87363" autoAdjust="0"/>
  </p:normalViewPr>
  <p:slideViewPr>
    <p:cSldViewPr>
      <p:cViewPr varScale="1">
        <p:scale>
          <a:sx n="76" d="100"/>
          <a:sy n="76" d="100"/>
        </p:scale>
        <p:origin x="96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6;&#1072;&#1073;&#1086;&#1090;&#1072;%20&#1040;&#1089;&#1091;&#1089;\&#1050;&#1072;&#1092;&#1077;&#1076;&#1088;&#1072;\&#1050;&#1085;&#1080;&#1078;&#1082;&#1080;\&#1059;&#1095;&#1077;&#1073;&#1085;&#1080;&#1082;%20&#1060;&#1080;&#1085;&#1052;&#1077;&#1085;\&#1063;&#1072;&#1089;&#1090;&#1100;%202\&#1053;&#1086;&#1088;&#1053;&#1080;&#1082;&#1077;&#1083;&#1100;\2020%20%20!!!%20%20%20&#1057;&#1042;&#1054;&#1044;&#1053;&#1067;&#1049;%20&#1041;&#1072;&#1083;&#1072;&#1085;&#1089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6;&#1072;&#1073;&#1086;&#1090;&#1072;%20&#1040;&#1089;&#1091;&#1089;\&#1050;&#1072;&#1092;&#1077;&#1076;&#1088;&#1072;\&#1050;&#1085;&#1080;&#1078;&#1082;&#1080;\&#1059;&#1095;&#1077;&#1073;&#1085;&#1080;&#1082;%20&#1060;&#1080;&#1085;&#1052;&#1077;&#1085;\&#1063;&#1072;&#1089;&#1090;&#1100;%202\&#1053;&#1086;&#1088;&#1053;&#1080;&#1082;&#1077;&#1083;&#1100;\2020%20%20!!!%20%20%20&#1057;&#1042;&#1054;&#1044;&#1053;&#1067;&#1049;%20&#1041;&#1072;&#1083;&#1072;&#1085;&#1089;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6;&#1072;&#1073;&#1086;&#1090;&#1072;%20&#1040;&#1089;&#1091;&#1089;\&#1050;&#1072;&#1092;&#1077;&#1076;&#1088;&#1072;\&#1050;&#1085;&#1080;&#1078;&#1082;&#1080;\&#1059;&#1095;&#1077;&#1073;&#1085;&#1080;&#1082;%20&#1060;&#1080;&#1085;&#1052;&#1077;&#1085;\&#1063;&#1072;&#1089;&#1090;&#1100;%202\&#1053;&#1086;&#1088;&#1053;&#1080;&#1082;&#1077;&#1083;&#1100;\2020%20%20!!!%20%20%20&#1057;&#1042;&#1054;&#1044;&#1053;&#1067;&#1049;%20&#1041;&#1072;&#1083;&#1072;&#1085;&#1089;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рынок!$A$2</c:f>
              <c:strCache>
                <c:ptCount val="1"/>
                <c:pt idx="0">
                  <c:v>EPS</c:v>
                </c:pt>
              </c:strCache>
            </c:strRef>
          </c:tx>
          <c:spPr>
            <a:ln w="63500" cmpd="sng"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1.9642228626261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94-4336-85C4-79BF52740F90}"/>
                </c:ext>
              </c:extLst>
            </c:dLbl>
            <c:dLbl>
              <c:idx val="9"/>
              <c:layout>
                <c:manualLayout>
                  <c:x val="-1.7720677815926549E-2"/>
                  <c:y val="-4.6521566592386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94-4336-85C4-79BF52740F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рынок!$B$1:$P$1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рынок!$B$2:$P$2</c:f>
              <c:numCache>
                <c:formatCode>_(* #,##0.00_);_(* \(#,##0.00\);_(* "-"??_);_(@_)</c:formatCode>
                <c:ptCount val="15"/>
                <c:pt idx="0">
                  <c:v>8.7557798524816466</c:v>
                </c:pt>
                <c:pt idx="1">
                  <c:v>26.082247092811713</c:v>
                </c:pt>
                <c:pt idx="2">
                  <c:v>27.676978210312704</c:v>
                </c:pt>
                <c:pt idx="3">
                  <c:v>-2.91143345464813</c:v>
                </c:pt>
                <c:pt idx="4">
                  <c:v>13.906684843733702</c:v>
                </c:pt>
                <c:pt idx="5">
                  <c:v>27.456653516447425</c:v>
                </c:pt>
                <c:pt idx="6">
                  <c:v>21.959027821904634</c:v>
                </c:pt>
                <c:pt idx="7">
                  <c:v>11.241805213172867</c:v>
                </c:pt>
                <c:pt idx="8">
                  <c:v>4.8343611680198304</c:v>
                </c:pt>
                <c:pt idx="9">
                  <c:v>12.638591955703049</c:v>
                </c:pt>
                <c:pt idx="10">
                  <c:v>10.930256485666099</c:v>
                </c:pt>
                <c:pt idx="11">
                  <c:v>15.994138119942216</c:v>
                </c:pt>
                <c:pt idx="12">
                  <c:v>13.415865360978787</c:v>
                </c:pt>
                <c:pt idx="13">
                  <c:v>19.330726396247812</c:v>
                </c:pt>
                <c:pt idx="14">
                  <c:v>37.700919803862199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94-4336-85C4-79BF52740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4700208"/>
        <c:axId val="1554691504"/>
      </c:lineChart>
      <c:catAx>
        <c:axId val="155470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554691504"/>
        <c:crosses val="autoZero"/>
        <c:auto val="1"/>
        <c:lblAlgn val="ctr"/>
        <c:lblOffset val="100"/>
        <c:noMultiLvlLbl val="0"/>
      </c:catAx>
      <c:valAx>
        <c:axId val="155469150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crossAx val="1554700208"/>
        <c:crosses val="autoZero"/>
        <c:crossBetween val="between"/>
      </c:valAx>
      <c:spPr>
        <a:ln w="76200"/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w="165100" prst="coolSlant"/>
        </a:sp3d>
      </c:spPr>
    </c:plotArea>
    <c:plotVisOnly val="1"/>
    <c:dispBlanksAs val="gap"/>
    <c:showDLblsOverMax val="0"/>
  </c:chart>
  <c:txPr>
    <a:bodyPr/>
    <a:lstStyle/>
    <a:p>
      <a:pPr>
        <a:defRPr b="1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структура!$A$2</c:f>
              <c:strCache>
                <c:ptCount val="1"/>
                <c:pt idx="0">
                  <c:v>Cтоимость имущества</c:v>
                </c:pt>
              </c:strCache>
            </c:strRef>
          </c:tx>
          <c:spPr>
            <a:ln w="63500"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2.4024024024024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99-439F-A243-86A65E7BCE2A}"/>
                </c:ext>
              </c:extLst>
            </c:dLbl>
            <c:dLbl>
              <c:idx val="3"/>
              <c:layout>
                <c:manualLayout>
                  <c:x val="-1.2283640424343927E-2"/>
                  <c:y val="3.203203203203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99-439F-A243-86A65E7BCE2A}"/>
                </c:ext>
              </c:extLst>
            </c:dLbl>
            <c:dLbl>
              <c:idx val="4"/>
              <c:layout>
                <c:manualLayout>
                  <c:x val="-3.3500837520938076E-3"/>
                  <c:y val="3.203203203203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99-439F-A243-86A65E7BCE2A}"/>
                </c:ext>
              </c:extLst>
            </c:dLbl>
            <c:dLbl>
              <c:idx val="6"/>
              <c:layout>
                <c:manualLayout>
                  <c:x val="-3.3500837520938076E-3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99-439F-A243-86A65E7BCE2A}"/>
                </c:ext>
              </c:extLst>
            </c:dLbl>
            <c:dLbl>
              <c:idx val="7"/>
              <c:layout>
                <c:manualLayout>
                  <c:x val="-1.4517029592406481E-2"/>
                  <c:y val="-4.4044044044044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99-439F-A243-86A65E7BCE2A}"/>
                </c:ext>
              </c:extLst>
            </c:dLbl>
            <c:dLbl>
              <c:idx val="9"/>
              <c:layout>
                <c:manualLayout>
                  <c:x val="-1.8983807928531563E-2"/>
                  <c:y val="4.8048048048048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99-439F-A243-86A65E7BCE2A}"/>
                </c:ext>
              </c:extLst>
            </c:dLbl>
            <c:dLbl>
              <c:idx val="10"/>
              <c:layout>
                <c:manualLayout>
                  <c:x val="-2.2333891680625449E-3"/>
                  <c:y val="2.4024024024024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99-439F-A243-86A65E7BCE2A}"/>
                </c:ext>
              </c:extLst>
            </c:dLbl>
            <c:dLbl>
              <c:idx val="11"/>
              <c:layout>
                <c:manualLayout>
                  <c:x val="-6.7001675041876213E-3"/>
                  <c:y val="-5.6056056056056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99-439F-A243-86A65E7BCE2A}"/>
                </c:ext>
              </c:extLst>
            </c:dLbl>
            <c:dLbl>
              <c:idx val="12"/>
              <c:layout>
                <c:manualLayout>
                  <c:x val="-1.3400335008375243E-2"/>
                  <c:y val="4.8048048048047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99-439F-A243-86A65E7BCE2A}"/>
                </c:ext>
              </c:extLst>
            </c:dLbl>
            <c:dLbl>
              <c:idx val="14"/>
              <c:layout>
                <c:manualLayout>
                  <c:x val="-6.645254180972433E-3"/>
                  <c:y val="-7.5594460879460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99-439F-A243-86A65E7BC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структура!$B$1:$P$1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структура!$B$2:$P$2</c:f>
              <c:numCache>
                <c:formatCode>General</c:formatCode>
                <c:ptCount val="15"/>
                <c:pt idx="0">
                  <c:v>14.73</c:v>
                </c:pt>
                <c:pt idx="1">
                  <c:v>16.279999999999987</c:v>
                </c:pt>
                <c:pt idx="2">
                  <c:v>35.700000000000003</c:v>
                </c:pt>
                <c:pt idx="3">
                  <c:v>20.82</c:v>
                </c:pt>
                <c:pt idx="4">
                  <c:v>22.759999999999987</c:v>
                </c:pt>
                <c:pt idx="5">
                  <c:v>23.91</c:v>
                </c:pt>
                <c:pt idx="6">
                  <c:v>18.91</c:v>
                </c:pt>
                <c:pt idx="7">
                  <c:v>20.97</c:v>
                </c:pt>
                <c:pt idx="8">
                  <c:v>18.779999999999987</c:v>
                </c:pt>
                <c:pt idx="9">
                  <c:v>13.15</c:v>
                </c:pt>
                <c:pt idx="10">
                  <c:v>13.370000000000006</c:v>
                </c:pt>
                <c:pt idx="11">
                  <c:v>16.459999999999987</c:v>
                </c:pt>
                <c:pt idx="12">
                  <c:v>16.64</c:v>
                </c:pt>
                <c:pt idx="13">
                  <c:v>15.25</c:v>
                </c:pt>
                <c:pt idx="14">
                  <c:v>19.47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599-439F-A243-86A65E7BC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4690960"/>
        <c:axId val="1554700752"/>
      </c:lineChart>
      <c:catAx>
        <c:axId val="155469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54700752"/>
        <c:crosses val="autoZero"/>
        <c:auto val="1"/>
        <c:lblAlgn val="ctr"/>
        <c:lblOffset val="100"/>
        <c:noMultiLvlLbl val="0"/>
      </c:catAx>
      <c:valAx>
        <c:axId val="155470075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546909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рентабельность!$A$2</c:f>
              <c:strCache>
                <c:ptCount val="1"/>
                <c:pt idx="0">
                  <c:v>Валовая маржа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-2.5362318840579712E-2"/>
                  <c:y val="-4.961692242707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1C-44D6-BDA2-B314968417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рентабельность!$B$1:$P$1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рентабельность!$B$2:$P$2</c:f>
              <c:numCache>
                <c:formatCode>_-* #,##0.00_р_._-;\-* #,##0.00_р_._-;_-* "-"??_р_._-;_-@_-</c:formatCode>
                <c:ptCount val="15"/>
                <c:pt idx="0">
                  <c:v>0.58236853117589626</c:v>
                </c:pt>
                <c:pt idx="1">
                  <c:v>0.70619810450390053</c:v>
                </c:pt>
                <c:pt idx="2">
                  <c:v>0.65640516385302883</c:v>
                </c:pt>
                <c:pt idx="3">
                  <c:v>0.45450643776824057</c:v>
                </c:pt>
                <c:pt idx="4">
                  <c:v>0.44342688330871538</c:v>
                </c:pt>
                <c:pt idx="5">
                  <c:v>0.61776908023483412</c:v>
                </c:pt>
                <c:pt idx="6">
                  <c:v>0.58978898173063221</c:v>
                </c:pt>
                <c:pt idx="7">
                  <c:v>0.48512049167071042</c:v>
                </c:pt>
                <c:pt idx="8">
                  <c:v>0.43458960745060538</c:v>
                </c:pt>
                <c:pt idx="9">
                  <c:v>0.52194793158648622</c:v>
                </c:pt>
                <c:pt idx="10">
                  <c:v>0.55736361507843601</c:v>
                </c:pt>
                <c:pt idx="11">
                  <c:v>0.49642813899987948</c:v>
                </c:pt>
                <c:pt idx="12">
                  <c:v>0.50021867483052651</c:v>
                </c:pt>
                <c:pt idx="13">
                  <c:v>0.56066838046272449</c:v>
                </c:pt>
                <c:pt idx="14">
                  <c:v>0.61712010617120105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1C-44D6-BDA2-B314968417CF}"/>
            </c:ext>
          </c:extLst>
        </c:ser>
        <c:ser>
          <c:idx val="1"/>
          <c:order val="1"/>
          <c:tx>
            <c:strRef>
              <c:f>рентабельность!$A$3</c:f>
              <c:strCache>
                <c:ptCount val="1"/>
                <c:pt idx="0">
                  <c:v>Операционная маржа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1075423634954043E-2"/>
                  <c:y val="-1.349072751492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1C-44D6-BDA2-B314968417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рентабельность!$B$1:$P$1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рентабельность!$B$3:$P$3</c:f>
              <c:numCache>
                <c:formatCode>_-* #,##0.00_р_._-;\-* #,##0.00_р_._-;_-* "-"??_р_._-;_-@_-</c:formatCode>
                <c:ptCount val="15"/>
                <c:pt idx="0">
                  <c:v>0.44329753103640673</c:v>
                </c:pt>
                <c:pt idx="1">
                  <c:v>0.59238446699656078</c:v>
                </c:pt>
                <c:pt idx="2">
                  <c:v>0.43442958116712466</c:v>
                </c:pt>
                <c:pt idx="3">
                  <c:v>-1.42346208869814E-2</c:v>
                </c:pt>
                <c:pt idx="4">
                  <c:v>0.37183653372722825</c:v>
                </c:pt>
                <c:pt idx="5">
                  <c:v>0.51287671232876753</c:v>
                </c:pt>
                <c:pt idx="6">
                  <c:v>0.44150970117547111</c:v>
                </c:pt>
                <c:pt idx="7">
                  <c:v>0.31246967491509003</c:v>
                </c:pt>
                <c:pt idx="8">
                  <c:v>0.21551048829315009</c:v>
                </c:pt>
                <c:pt idx="9">
                  <c:v>0.39986519504591839</c:v>
                </c:pt>
                <c:pt idx="10">
                  <c:v>0.41044251931631937</c:v>
                </c:pt>
                <c:pt idx="11">
                  <c:v>0.397263591233806</c:v>
                </c:pt>
                <c:pt idx="12">
                  <c:v>0.34146074786792063</c:v>
                </c:pt>
                <c:pt idx="13">
                  <c:v>0.46409597257926327</c:v>
                </c:pt>
                <c:pt idx="14">
                  <c:v>0.51876428518764217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1C-44D6-BDA2-B314968417CF}"/>
            </c:ext>
          </c:extLst>
        </c:ser>
        <c:ser>
          <c:idx val="2"/>
          <c:order val="2"/>
          <c:tx>
            <c:strRef>
              <c:f>рентабельность!$A$4</c:f>
              <c:strCache>
                <c:ptCount val="1"/>
                <c:pt idx="0">
                  <c:v>Доналоговая маржа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6581016723889718E-2"/>
                  <c:y val="8.993464255945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1C-44D6-BDA2-B314968417CF}"/>
                </c:ext>
              </c:extLst>
            </c:dLbl>
            <c:dLbl>
              <c:idx val="3"/>
              <c:layout>
                <c:manualLayout>
                  <c:x val="1.4492753623188361E-2"/>
                  <c:y val="-4.6698279931368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1C-44D6-BDA2-B314968417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рентабельность!$B$1:$P$1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рентабельность!$B$4:$P$4</c:f>
              <c:numCache>
                <c:formatCode>_-* #,##0.00_р_._-;\-* #,##0.00_р_._-;_-* "-"??_р_._-;_-@_-</c:formatCode>
                <c:ptCount val="15"/>
                <c:pt idx="0">
                  <c:v>0.43464918398660923</c:v>
                </c:pt>
                <c:pt idx="1">
                  <c:v>0.5683972154659066</c:v>
                </c:pt>
                <c:pt idx="2">
                  <c:v>0.45183714001986097</c:v>
                </c:pt>
                <c:pt idx="3">
                  <c:v>-1.9527896995708161E-2</c:v>
                </c:pt>
                <c:pt idx="4">
                  <c:v>0.34337764647956681</c:v>
                </c:pt>
                <c:pt idx="5">
                  <c:v>0.53088062622309273</c:v>
                </c:pt>
                <c:pt idx="6">
                  <c:v>0.39980172780059503</c:v>
                </c:pt>
                <c:pt idx="7">
                  <c:v>0.25416464499433933</c:v>
                </c:pt>
                <c:pt idx="8">
                  <c:v>0.11576290364696666</c:v>
                </c:pt>
                <c:pt idx="9">
                  <c:v>0.22411323616142914</c:v>
                </c:pt>
                <c:pt idx="10">
                  <c:v>0.26270194333879654</c:v>
                </c:pt>
                <c:pt idx="11">
                  <c:v>0.39665819106429401</c:v>
                </c:pt>
                <c:pt idx="12">
                  <c:v>0.31095560900940344</c:v>
                </c:pt>
                <c:pt idx="13">
                  <c:v>0.33436161096829503</c:v>
                </c:pt>
                <c:pt idx="14">
                  <c:v>0.55474452554744524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C1C-44D6-BDA2-B314968417CF}"/>
            </c:ext>
          </c:extLst>
        </c:ser>
        <c:ser>
          <c:idx val="3"/>
          <c:order val="3"/>
          <c:tx>
            <c:strRef>
              <c:f>рентабельность!$A$5</c:f>
              <c:strCache>
                <c:ptCount val="1"/>
                <c:pt idx="0">
                  <c:v>Чистая маржа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3"/>
              <c:layout>
                <c:manualLayout>
                  <c:x val="-3.8647342995169129E-2"/>
                  <c:y val="4.086099493994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1C-44D6-BDA2-B314968417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рентабельность!$B$1:$P$1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cat>
          <c:val>
            <c:numRef>
              <c:f>рентабельность!$B$5:$P$5</c:f>
              <c:numCache>
                <c:formatCode>_-* #,##0.00_р_._-;\-* #,##0.00_р_._-;_-* "-"??_р_._-;_-@_-</c:formatCode>
                <c:ptCount val="15"/>
                <c:pt idx="0">
                  <c:v>0.31775700934579437</c:v>
                </c:pt>
                <c:pt idx="1">
                  <c:v>0.41700914199446487</c:v>
                </c:pt>
                <c:pt idx="2">
                  <c:v>0.3081955721712718</c:v>
                </c:pt>
                <c:pt idx="3">
                  <c:v>-3.9699570815450641E-2</c:v>
                </c:pt>
                <c:pt idx="4">
                  <c:v>0.26105366814377157</c:v>
                </c:pt>
                <c:pt idx="5">
                  <c:v>0.40970645792563598</c:v>
                </c:pt>
                <c:pt idx="6">
                  <c:v>0.29641693811074954</c:v>
                </c:pt>
                <c:pt idx="7">
                  <c:v>0.17329775190037211</c:v>
                </c:pt>
                <c:pt idx="8">
                  <c:v>6.6585429541300381E-2</c:v>
                </c:pt>
                <c:pt idx="9">
                  <c:v>0.16850619260257821</c:v>
                </c:pt>
                <c:pt idx="10">
                  <c:v>0.20088972137672675</c:v>
                </c:pt>
                <c:pt idx="11">
                  <c:v>0.30645356580699867</c:v>
                </c:pt>
                <c:pt idx="12">
                  <c:v>0.23212333260441723</c:v>
                </c:pt>
                <c:pt idx="13">
                  <c:v>0.2621251071122539</c:v>
                </c:pt>
                <c:pt idx="14">
                  <c:v>0.43987318439873208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C1C-44D6-BDA2-B314968417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4696944"/>
        <c:axId val="1554697488"/>
      </c:lineChart>
      <c:catAx>
        <c:axId val="155469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4697488"/>
        <c:crosses val="autoZero"/>
        <c:auto val="1"/>
        <c:lblAlgn val="ctr"/>
        <c:lblOffset val="100"/>
        <c:noMultiLvlLbl val="0"/>
      </c:catAx>
      <c:valAx>
        <c:axId val="155469748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_-* #,##0.00_р_._-;\-* #,##0.00_р_._-;_-* &quot;-&quot;??_р_._-;_-@_-" sourceLinked="1"/>
        <c:majorTickMark val="out"/>
        <c:minorTickMark val="none"/>
        <c:tickLblPos val="nextTo"/>
        <c:crossAx val="15546969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94179-1620-EE4E-B655-BC9F0FC6AF1F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04144-2ED9-4C49-A73D-90BC8FAE3F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44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EEA33-BB7A-44C0-BEA1-DA1BE2206B57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4CA0C-C154-4951-B335-D6D941FA82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099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4CA0C-C154-4951-B335-D6D941FA821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09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>
            <a:extLst>
              <a:ext uri="{FF2B5EF4-FFF2-40B4-BE49-F238E27FC236}">
                <a16:creationId xmlns:a16="http://schemas.microsoft.com/office/drawing/2014/main" id="{76E1D6B7-94FC-4939-B27B-3582A1AAF3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>
            <a:extLst>
              <a:ext uri="{FF2B5EF4-FFF2-40B4-BE49-F238E27FC236}">
                <a16:creationId xmlns:a16="http://schemas.microsoft.com/office/drawing/2014/main" id="{62924350-919D-41B5-8C66-F0D7778C3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Номер слайда 3">
            <a:extLst>
              <a:ext uri="{FF2B5EF4-FFF2-40B4-BE49-F238E27FC236}">
                <a16:creationId xmlns:a16="http://schemas.microsoft.com/office/drawing/2014/main" id="{77181AC8-D972-49F5-B6B8-0869F8AFA0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DD7FDA-1D7A-485C-AFDA-87118557122F}" type="slidenum">
              <a:rPr kumimoji="0" lang="ru-RU" altLang="ru-RU"/>
              <a:pPr>
                <a:spcBef>
                  <a:spcPct val="0"/>
                </a:spcBef>
              </a:pPr>
              <a:t>15</a:t>
            </a:fld>
            <a:endParaRPr kumimoji="0"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. 7">
            <a:extLst>
              <a:ext uri="{FF2B5EF4-FFF2-40B4-BE49-F238E27FC236}">
                <a16:creationId xmlns:a16="http://schemas.microsoft.com/office/drawing/2014/main" id="{B35F09F3-4810-4444-8889-3E1FEB12E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80C85D-0B17-4801-B748-A33946B17842}" type="slidenum">
              <a:rPr kumimoji="0" lang="ru-RU" altLang="ru-RU"/>
              <a:pPr>
                <a:spcBef>
                  <a:spcPct val="0"/>
                </a:spcBef>
              </a:pPr>
              <a:t>21</a:t>
            </a:fld>
            <a:endParaRPr kumimoji="0" lang="ru-RU" altLang="ru-RU"/>
          </a:p>
        </p:txBody>
      </p:sp>
      <p:sp>
        <p:nvSpPr>
          <p:cNvPr id="54275" name="Прямоуг. 2">
            <a:extLst>
              <a:ext uri="{FF2B5EF4-FFF2-40B4-BE49-F238E27FC236}">
                <a16:creationId xmlns:a16="http://schemas.microsoft.com/office/drawing/2014/main" id="{131DD8C6-EDA9-418A-8250-BD1BF8B20F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Прямоуг. 3">
            <a:extLst>
              <a:ext uri="{FF2B5EF4-FFF2-40B4-BE49-F238E27FC236}">
                <a16:creationId xmlns:a16="http://schemas.microsoft.com/office/drawing/2014/main" id="{96D426A7-A670-4D70-805D-93F8D6A33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ru-RU" b="1">
                <a:latin typeface="Arial" panose="020B0604020202020204" pitchFamily="34" charset="0"/>
                <a:cs typeface="Arial" panose="020B0604020202020204" pitchFamily="34" charset="0"/>
              </a:rPr>
              <a:t>J. Pettit. Strategic Corporate Finance. Applications in Valuation&amp;Capital Structure. Willey&amp;Sons, 2007.</a:t>
            </a:r>
            <a:endParaRPr kumimoji="0" lang="ru-RU" altLang="ru-RU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>
            <a:extLst>
              <a:ext uri="{FF2B5EF4-FFF2-40B4-BE49-F238E27FC236}">
                <a16:creationId xmlns:a16="http://schemas.microsoft.com/office/drawing/2014/main" id="{9731C2BF-1960-44BE-8163-E491948EC1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Заметки 2">
            <a:extLst>
              <a:ext uri="{FF2B5EF4-FFF2-40B4-BE49-F238E27FC236}">
                <a16:creationId xmlns:a16="http://schemas.microsoft.com/office/drawing/2014/main" id="{5BA3BB7C-CCA9-44D5-B69C-814519057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en-US" altLang="ru-RU">
                <a:latin typeface="Arial" panose="020B0604020202020204" pitchFamily="34" charset="0"/>
                <a:cs typeface="Arial" panose="020B0604020202020204" pitchFamily="34" charset="0"/>
              </a:rPr>
              <a:t>EVA: </a:t>
            </a:r>
            <a:r>
              <a:rPr kumimoji="0" lang="ru-RU" altLang="ru-RU">
                <a:latin typeface="Arial" panose="020B0604020202020204" pitchFamily="34" charset="0"/>
                <a:cs typeface="Arial" panose="020B0604020202020204" pitchFamily="34" charset="0"/>
              </a:rPr>
              <a:t>«Магнитогорский металлургический комбинат»</a:t>
            </a:r>
            <a:r>
              <a:rPr kumimoji="0" lang="en-US" altLang="ru-RU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kumimoji="0" lang="ru-RU" altLang="ru-RU">
                <a:latin typeface="Arial" panose="020B0604020202020204" pitchFamily="34" charset="0"/>
                <a:cs typeface="Arial" panose="020B0604020202020204" pitchFamily="34" charset="0"/>
              </a:rPr>
              <a:t>работа Скляра</a:t>
            </a:r>
          </a:p>
        </p:txBody>
      </p:sp>
      <p:sp>
        <p:nvSpPr>
          <p:cNvPr id="74756" name="Номер слайда 3">
            <a:extLst>
              <a:ext uri="{FF2B5EF4-FFF2-40B4-BE49-F238E27FC236}">
                <a16:creationId xmlns:a16="http://schemas.microsoft.com/office/drawing/2014/main" id="{60915A1B-7149-40C0-8148-2CF3EFC4DD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2F036B-535F-4A16-B9DA-9065F547E920}" type="slidenum">
              <a:rPr kumimoji="0" lang="ru-RU" altLang="ru-RU"/>
              <a:pPr>
                <a:spcBef>
                  <a:spcPct val="0"/>
                </a:spcBef>
              </a:pPr>
              <a:t>25</a:t>
            </a:fld>
            <a:endParaRPr kumimoji="0"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6072" y="6237312"/>
            <a:ext cx="730424" cy="476250"/>
          </a:xfrm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err="1"/>
              <a:t>Lomonosov</a:t>
            </a:r>
            <a:r>
              <a:rPr lang="en-US" dirty="0"/>
              <a:t> Moscow State 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59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2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25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698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7920880" cy="501649"/>
          </a:xfrm>
        </p:spPr>
        <p:txBody>
          <a:bodyPr/>
          <a:lstStyle/>
          <a:p>
            <a:pPr>
              <a:defRPr/>
            </a:pPr>
            <a:r>
              <a:rPr lang="en-US"/>
              <a:t>Lomonosov Moscow State University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088" y="6356350"/>
            <a:ext cx="586408" cy="501650"/>
          </a:xfrm>
        </p:spPr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84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7920880" cy="501650"/>
          </a:xfrm>
        </p:spPr>
        <p:txBody>
          <a:bodyPr/>
          <a:lstStyle/>
          <a:p>
            <a:pPr>
              <a:defRPr/>
            </a:pPr>
            <a:r>
              <a:rPr lang="en-US"/>
              <a:t>Lomonosov Moscow State University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088" y="6356350"/>
            <a:ext cx="586408" cy="501650"/>
          </a:xfrm>
        </p:spPr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65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9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571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198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154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7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err="1"/>
              <a:t>Lomonosov</a:t>
            </a:r>
            <a:r>
              <a:rPr lang="en-US" dirty="0"/>
              <a:t> Moscow State 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26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84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Чтобы добавить рисунок, перетащите его на заполнитель или щелкните значок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704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506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190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6072" y="6237312"/>
            <a:ext cx="730424" cy="476250"/>
          </a:xfrm>
          <a:ln/>
        </p:spPr>
        <p:txBody>
          <a:bodyPr/>
          <a:lstStyle>
            <a:lvl1pPr>
              <a:defRPr/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/>
              <a:t>Lomonosov Moscow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848595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 dirty="0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26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52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499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9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03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5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09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1520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4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69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81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Чтобы добавить рисунок, перетащите его на заполнитель или щелкните значок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420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27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25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Щелкните значок, чтобы добавить таблицу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698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7920880" cy="501649"/>
          </a:xfrm>
        </p:spPr>
        <p:txBody>
          <a:bodyPr/>
          <a:lstStyle/>
          <a:p>
            <a:pPr>
              <a:defRPr/>
            </a:pPr>
            <a:r>
              <a:rPr lang="en-US"/>
              <a:t>Lomonosov Moscow State University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088" y="6356350"/>
            <a:ext cx="586408" cy="501650"/>
          </a:xfrm>
        </p:spPr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848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7920880" cy="501650"/>
          </a:xfrm>
        </p:spPr>
        <p:txBody>
          <a:bodyPr/>
          <a:lstStyle/>
          <a:p>
            <a:pPr>
              <a:defRPr/>
            </a:pPr>
            <a:r>
              <a:rPr lang="en-US"/>
              <a:t>Lomonosov Moscow State University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088" y="6356350"/>
            <a:ext cx="586408" cy="501650"/>
          </a:xfrm>
        </p:spPr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6576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982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57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4998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1988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1549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720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848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Чтобы добавить рисунок, перетащите его на заполнитель или щелкните значок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7043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506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19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9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0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5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09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4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6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08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Чтобы добавить рисунок, перетащите его на заполнитель или щелкните значок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42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Прямоуг.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9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1030" name="Прямоуг.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4408" y="6237312"/>
            <a:ext cx="73042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251520" cy="4941168"/>
          </a:xfrm>
          <a:prstGeom prst="rect">
            <a:avLst/>
          </a:prstGeom>
          <a:solidFill>
            <a:srgbClr val="185B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4941168"/>
            <a:ext cx="251520" cy="1352836"/>
          </a:xfrm>
          <a:prstGeom prst="rect">
            <a:avLst/>
          </a:prstGeom>
          <a:solidFill>
            <a:srgbClr val="2CD6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237312"/>
            <a:ext cx="251520" cy="648072"/>
          </a:xfrm>
          <a:prstGeom prst="rect">
            <a:avLst/>
          </a:prstGeom>
          <a:solidFill>
            <a:srgbClr val="1B77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5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Прямоуг.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9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5225"/>
            <a:ext cx="77048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1030" name="Прямоуг.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4408" y="6237312"/>
            <a:ext cx="73042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82E95F-4AE1-40E0-9B1F-9AD78D88B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251520" cy="4941168"/>
          </a:xfrm>
          <a:prstGeom prst="rect">
            <a:avLst/>
          </a:prstGeom>
          <a:solidFill>
            <a:srgbClr val="185B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4941168"/>
            <a:ext cx="251520" cy="1352836"/>
          </a:xfrm>
          <a:prstGeom prst="rect">
            <a:avLst/>
          </a:prstGeom>
          <a:solidFill>
            <a:srgbClr val="2CD6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237312"/>
            <a:ext cx="251520" cy="648072"/>
          </a:xfrm>
          <a:prstGeom prst="rect">
            <a:avLst/>
          </a:prstGeom>
          <a:solidFill>
            <a:srgbClr val="1B77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Lomonosov Moscow State University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B540-1347-224E-9E42-3981D840A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5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yleva@spa.msu.ru" TargetMode="Externa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02624" cy="2835746"/>
          </a:xfrm>
        </p:spPr>
        <p:txBody>
          <a:bodyPr>
            <a:normAutofit/>
          </a:bodyPr>
          <a:lstStyle/>
          <a:p>
            <a:r>
              <a:rPr lang="ru-RU" sz="3200" b="1" i="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Управление ростом компаний на современном этапе развития российского общества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Зав. кафедрой финансового менеджмента ФГУ МГУ имени </a:t>
            </a:r>
            <a:r>
              <a:rPr lang="ru-RU" b="1" dirty="0" err="1">
                <a:solidFill>
                  <a:schemeClr val="tx1"/>
                </a:solidFill>
              </a:rPr>
              <a:t>М.В.Ломоносова</a:t>
            </a:r>
            <a:r>
              <a:rPr lang="ru-RU" b="1" dirty="0">
                <a:solidFill>
                  <a:schemeClr val="tx1"/>
                </a:solidFill>
              </a:rPr>
              <a:t>,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Ген.директор</a:t>
            </a:r>
            <a:r>
              <a:rPr lang="ru-RU" b="1" dirty="0">
                <a:solidFill>
                  <a:schemeClr val="tx1"/>
                </a:solidFill>
              </a:rPr>
              <a:t> ООО «Институт бизнес-решений»</a:t>
            </a:r>
          </a:p>
          <a:p>
            <a:r>
              <a:rPr lang="ru-RU" b="1" dirty="0">
                <a:solidFill>
                  <a:schemeClr val="tx1"/>
                </a:solidFill>
              </a:rPr>
              <a:t>д.э.н., проф. </a:t>
            </a:r>
            <a:r>
              <a:rPr lang="ru-RU" sz="4400" b="1" dirty="0">
                <a:solidFill>
                  <a:schemeClr val="tx1"/>
                </a:solidFill>
              </a:rPr>
              <a:t>Бобылева Алла Зиновьевна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bobyleva@spa.msu.ru</a:t>
            </a:r>
            <a:r>
              <a:rPr lang="en-US" b="1" dirty="0">
                <a:solidFill>
                  <a:schemeClr val="tx1"/>
                </a:solidFill>
              </a:rPr>
              <a:t>,</a:t>
            </a:r>
          </a:p>
          <a:p>
            <a:r>
              <a:rPr lang="en-US" b="1" dirty="0">
                <a:solidFill>
                  <a:schemeClr val="tx1"/>
                </a:solidFill>
              </a:rPr>
              <a:t>+7(916)-509-26-17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9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9E96B-6387-4741-BD63-925495AC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19077"/>
          </a:xfrm>
        </p:spPr>
        <p:txBody>
          <a:bodyPr/>
          <a:lstStyle/>
          <a:p>
            <a:r>
              <a:rPr lang="ru-RU" dirty="0"/>
              <a:t>Чтобы управлять ростом, нужно уметь определять текущее состояние компании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7668A-CF83-47F5-B706-A40C2A4D0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ru-RU" dirty="0"/>
          </a:p>
          <a:p>
            <a:pPr algn="ctr"/>
            <a:r>
              <a:rPr lang="ru-RU" sz="3600" b="1" dirty="0"/>
              <a:t>Какие методические подходы существуют для анализа состояния компании?</a:t>
            </a:r>
            <a:endParaRPr lang="en-US" sz="3600" b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8D2D71-CDFC-4D50-B1C7-71642A75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89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. 2">
            <a:extLst>
              <a:ext uri="{FF2B5EF4-FFF2-40B4-BE49-F238E27FC236}">
                <a16:creationId xmlns:a16="http://schemas.microsoft.com/office/drawing/2014/main" id="{596ACDF9-AB8F-45DF-85F5-58AAF75C4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3200" b="1" dirty="0"/>
              <a:t> Логика и последовательность анализа</a:t>
            </a:r>
          </a:p>
        </p:txBody>
      </p:sp>
      <p:sp>
        <p:nvSpPr>
          <p:cNvPr id="27651" name="Прямоуг. 3">
            <a:extLst>
              <a:ext uri="{FF2B5EF4-FFF2-40B4-BE49-F238E27FC236}">
                <a16:creationId xmlns:a16="http://schemas.microsoft.com/office/drawing/2014/main" id="{2CA14A7E-A05C-45F3-8F68-F5106DFF7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340769"/>
            <a:ext cx="8892480" cy="5517232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kumimoji="0" lang="ru-RU" altLang="ru-RU" sz="14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kumimoji="0" lang="ru-RU" altLang="zh-CN" sz="2400" dirty="0"/>
              <a:t>Выявление и анализ факторов внешней среды, приводящих к изменению ценности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а) Анализ макроэкономической ситуации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б) Отраслевой (продуктовый) анализ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kumimoji="0" lang="ru-RU" altLang="ru-RU" sz="2400" dirty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2. Анализ </a:t>
            </a:r>
            <a:r>
              <a:rPr kumimoji="0" lang="ru-RU" altLang="zh-CN" sz="2400" dirty="0"/>
              <a:t>операционной, инвестиционной, финансовой  деятельности во взаимосвязи с динамикой ценности для акционеров</a:t>
            </a:r>
            <a:r>
              <a:rPr kumimoji="0" lang="ru-RU" altLang="ru-RU" sz="2400" dirty="0"/>
              <a:t>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1) на основе </a:t>
            </a:r>
            <a:r>
              <a:rPr kumimoji="0" lang="en-US" altLang="ru-RU" sz="2400" dirty="0"/>
              <a:t>BSC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400" dirty="0"/>
              <a:t>   </a:t>
            </a:r>
            <a:r>
              <a:rPr kumimoji="0" lang="ru-RU" altLang="ru-RU" sz="2400" dirty="0"/>
              <a:t>2</a:t>
            </a:r>
            <a:r>
              <a:rPr kumimoji="0" lang="en-US" altLang="ru-RU" sz="2400" dirty="0"/>
              <a:t>)</a:t>
            </a:r>
            <a:r>
              <a:rPr kumimoji="0" lang="ru-RU" altLang="ru-RU" sz="2400" dirty="0"/>
              <a:t> на основе выделения факторов увеличения  ценности (</a:t>
            </a:r>
            <a:r>
              <a:rPr kumimoji="0" lang="en-US" altLang="ru-RU" sz="2400" dirty="0"/>
              <a:t>VBM, </a:t>
            </a:r>
            <a:r>
              <a:rPr kumimoji="0" lang="en-US" altLang="zh-CN" sz="2400" dirty="0">
                <a:ea typeface="SimSun" panose="02010600030101010101" pitchFamily="2" charset="-122"/>
              </a:rPr>
              <a:t>shareholder value analysis</a:t>
            </a:r>
            <a:r>
              <a:rPr kumimoji="0" lang="ru-RU" altLang="zh-CN" sz="2400" dirty="0"/>
              <a:t>, </a:t>
            </a:r>
            <a:r>
              <a:rPr kumimoji="0" lang="en-US" altLang="zh-CN" sz="2400" dirty="0">
                <a:ea typeface="SimSun" panose="02010600030101010101" pitchFamily="2" charset="-122"/>
              </a:rPr>
              <a:t> SVA</a:t>
            </a:r>
            <a:r>
              <a:rPr kumimoji="0" lang="ru-RU" altLang="zh-CN" sz="2400" dirty="0"/>
              <a:t>) </a:t>
            </a:r>
            <a:endParaRPr kumimoji="0" lang="ru-RU" altLang="ru-RU" sz="2400" dirty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3) «традиционный» анализ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   </a:t>
            </a:r>
          </a:p>
        </p:txBody>
      </p:sp>
      <p:sp>
        <p:nvSpPr>
          <p:cNvPr id="27652" name="Нижний колонтитул 1">
            <a:extLst>
              <a:ext uri="{FF2B5EF4-FFF2-40B4-BE49-F238E27FC236}">
                <a16:creationId xmlns:a16="http://schemas.microsoft.com/office/drawing/2014/main" id="{0FA6BA7F-DBED-4979-9FE7-51DF4907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. 2">
            <a:extLst>
              <a:ext uri="{FF2B5EF4-FFF2-40B4-BE49-F238E27FC236}">
                <a16:creationId xmlns:a16="http://schemas.microsoft.com/office/drawing/2014/main" id="{F89D548B-FBB5-420C-9060-4E6E09A68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922337"/>
          </a:xfrm>
        </p:spPr>
        <p:txBody>
          <a:bodyPr/>
          <a:lstStyle/>
          <a:p>
            <a:r>
              <a:rPr kumimoji="0"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подход:</a:t>
            </a:r>
            <a:br>
              <a:rPr kumimoji="0" lang="ru-RU" altLang="ru-RU" sz="2400" dirty="0"/>
            </a:br>
            <a:endParaRPr kumimoji="0" lang="ru-RU" altLang="ru-RU" sz="2400" b="1" dirty="0"/>
          </a:p>
        </p:txBody>
      </p:sp>
      <p:sp>
        <p:nvSpPr>
          <p:cNvPr id="31747" name="Прямоуг. 3">
            <a:extLst>
              <a:ext uri="{FF2B5EF4-FFF2-40B4-BE49-F238E27FC236}">
                <a16:creationId xmlns:a16="http://schemas.microsoft.com/office/drawing/2014/main" id="{112DDA72-2FD9-4F18-9531-1B3491331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52562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kumimoji="0" lang="en-US" altLang="ru-RU" sz="2800" dirty="0"/>
              <a:t>BSC</a:t>
            </a:r>
            <a:r>
              <a:rPr kumimoji="0" lang="ru-RU" altLang="ru-RU" sz="2800" dirty="0"/>
              <a:t> и ее составляющие: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   - финансовая,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   -  клиентская,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   -  внутренние бизнес-процессы,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   -  развитие.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b="1" i="1" dirty="0"/>
              <a:t>Проблемы, связанные с </a:t>
            </a:r>
            <a:r>
              <a:rPr kumimoji="0" lang="en-US" altLang="ru-RU" sz="2800" b="1" i="1" dirty="0"/>
              <a:t>BSC</a:t>
            </a:r>
            <a:r>
              <a:rPr kumimoji="0" lang="ru-RU" altLang="ru-RU" sz="2800" b="1" i="1" dirty="0"/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800" dirty="0"/>
              <a:t>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kumimoji="0" lang="ru-RU" altLang="ru-RU" sz="2800" dirty="0"/>
          </a:p>
        </p:txBody>
      </p:sp>
      <p:sp>
        <p:nvSpPr>
          <p:cNvPr id="31748" name="Нижний колонтитул 1">
            <a:extLst>
              <a:ext uri="{FF2B5EF4-FFF2-40B4-BE49-F238E27FC236}">
                <a16:creationId xmlns:a16="http://schemas.microsoft.com/office/drawing/2014/main" id="{57F2E064-3E8A-446A-8BFC-D3769802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. 2">
            <a:extLst>
              <a:ext uri="{FF2B5EF4-FFF2-40B4-BE49-F238E27FC236}">
                <a16:creationId xmlns:a16="http://schemas.microsoft.com/office/drawing/2014/main" id="{8528C58E-7C31-4047-96D3-479377B07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kumimoji="0" lang="ru-RU" altLang="ru-RU" sz="3200" dirty="0"/>
            </a:br>
            <a:r>
              <a:rPr kumimoji="0" lang="ru-RU" altLang="ru-RU" sz="3200" dirty="0"/>
              <a:t>Концепция </a:t>
            </a:r>
            <a:r>
              <a:rPr kumimoji="0" lang="en-US" altLang="ru-RU" sz="3200" dirty="0"/>
              <a:t>VBM (SVA</a:t>
            </a:r>
            <a:r>
              <a:rPr kumimoji="0" lang="ru-RU" altLang="ru-RU" sz="3200" dirty="0"/>
              <a:t> - </a:t>
            </a:r>
            <a:r>
              <a:rPr kumimoji="0" lang="ru-RU" altLang="ru-RU" sz="3200" dirty="0" err="1"/>
              <a:t>Раппапорт</a:t>
            </a:r>
            <a:r>
              <a:rPr kumimoji="0" lang="ru-RU" altLang="ru-RU" sz="3200" dirty="0"/>
              <a:t> (</a:t>
            </a:r>
            <a:r>
              <a:rPr kumimoji="0" lang="en-US" altLang="ru-RU" sz="3200" dirty="0"/>
              <a:t>Rappaport</a:t>
            </a:r>
            <a:r>
              <a:rPr kumimoji="0" lang="ru-RU" altLang="ru-RU" sz="3200" dirty="0"/>
              <a:t> 1986):</a:t>
            </a:r>
            <a:br>
              <a:rPr kumimoji="0" lang="ru-RU" altLang="ru-RU" sz="3200" dirty="0"/>
            </a:br>
            <a:endParaRPr kumimoji="0" lang="ru-RU" altLang="ru-RU" sz="3200" b="1" dirty="0"/>
          </a:p>
        </p:txBody>
      </p:sp>
      <p:sp>
        <p:nvSpPr>
          <p:cNvPr id="33795" name="Прямоуг. 3">
            <a:extLst>
              <a:ext uri="{FF2B5EF4-FFF2-40B4-BE49-F238E27FC236}">
                <a16:creationId xmlns:a16="http://schemas.microsoft.com/office/drawing/2014/main" id="{33A9D5BB-E423-451D-BDB3-B7BC34CD0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Драйверы ценности:</a:t>
            </a:r>
            <a:endParaRPr kumimoji="0" lang="en-US" altLang="ru-RU" sz="24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Темп роста продаж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Операционная маржа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Ставка налога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Инвестиции в рабочий капитал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Инвестиции во внеоборотные активы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Цена капитала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Прогнозный период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dirty="0"/>
              <a:t>    </a:t>
            </a:r>
            <a:r>
              <a:rPr kumimoji="0" lang="en-US" altLang="ru-RU" sz="2400" b="1" dirty="0"/>
              <a:t> </a:t>
            </a:r>
            <a:r>
              <a:rPr kumimoji="0" lang="ru-RU" altLang="ru-RU" sz="2400" b="1" dirty="0"/>
              <a:t>Можно ли ограничиваться рассмотрением этих драйверов?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400" dirty="0"/>
              <a:t> </a:t>
            </a:r>
            <a:endParaRPr kumimoji="0" lang="ru-RU" altLang="ru-RU" sz="1400" dirty="0"/>
          </a:p>
        </p:txBody>
      </p:sp>
      <p:sp>
        <p:nvSpPr>
          <p:cNvPr id="33796" name="Нижний колонтитул 1">
            <a:extLst>
              <a:ext uri="{FF2B5EF4-FFF2-40B4-BE49-F238E27FC236}">
                <a16:creationId xmlns:a16="http://schemas.microsoft.com/office/drawing/2014/main" id="{AA4580E2-1578-4210-87A4-D5F50ACE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. 2">
            <a:extLst>
              <a:ext uri="{FF2B5EF4-FFF2-40B4-BE49-F238E27FC236}">
                <a16:creationId xmlns:a16="http://schemas.microsoft.com/office/drawing/2014/main" id="{190EF36D-4D67-4242-B9A8-ED90C9A3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ru-RU" sz="2800" dirty="0"/>
              <a:t>К источникам создания ценности (</a:t>
            </a:r>
            <a:r>
              <a:rPr kumimoji="0" lang="en-US" altLang="ru-RU" sz="2800" dirty="0"/>
              <a:t>sources of value creation</a:t>
            </a:r>
            <a:r>
              <a:rPr kumimoji="0" lang="ru-RU" altLang="ru-RU" sz="2800" dirty="0"/>
              <a:t>) можно отнести:</a:t>
            </a:r>
            <a:br>
              <a:rPr kumimoji="0" lang="ru-RU" altLang="ru-RU" sz="2800" dirty="0"/>
            </a:br>
            <a:endParaRPr kumimoji="0" lang="ru-RU" altLang="ru-RU" sz="2800" b="1" dirty="0">
              <a:solidFill>
                <a:srgbClr val="00B0F0"/>
              </a:solidFill>
            </a:endParaRPr>
          </a:p>
        </p:txBody>
      </p:sp>
      <p:sp>
        <p:nvSpPr>
          <p:cNvPr id="34819" name="Прямоуг. 3">
            <a:extLst>
              <a:ext uri="{FF2B5EF4-FFF2-40B4-BE49-F238E27FC236}">
                <a16:creationId xmlns:a16="http://schemas.microsoft.com/office/drawing/2014/main" id="{BA949D34-516B-4AB1-BEF8-F021020E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создание высоких входных барьеров для конкурентов (патенты, торговые марки, лицензии), 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создание уникальных каналов распределения, 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разработка технологий с самыми низкими затратами и возможность поддержания низких цен.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….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</a:pPr>
            <a:endParaRPr kumimoji="0" lang="ru-RU" altLang="ru-RU" sz="2000" dirty="0"/>
          </a:p>
        </p:txBody>
      </p:sp>
      <p:sp>
        <p:nvSpPr>
          <p:cNvPr id="34820" name="Нижний колонтитул 1">
            <a:extLst>
              <a:ext uri="{FF2B5EF4-FFF2-40B4-BE49-F238E27FC236}">
                <a16:creationId xmlns:a16="http://schemas.microsoft.com/office/drawing/2014/main" id="{2E50B234-88EA-4CFF-BF82-E37A0E00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Прямоуг. 2">
            <a:extLst>
              <a:ext uri="{FF2B5EF4-FFF2-40B4-BE49-F238E27FC236}">
                <a16:creationId xmlns:a16="http://schemas.microsoft.com/office/drawing/2014/main" id="{AEA7C330-2EB6-455C-91B7-012A25FA4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kumimoji="0" lang="ru-RU" altLang="ru-RU" sz="3600" dirty="0"/>
            </a:br>
            <a:r>
              <a:rPr kumimoji="0" lang="ru-RU" altLang="ru-RU" sz="2800" dirty="0"/>
              <a:t>Проблемы, связанные с анализом на основе показателя добавленной для акционеров стоимости:</a:t>
            </a:r>
            <a:br>
              <a:rPr kumimoji="0" lang="ru-RU" altLang="ru-RU" sz="2400" dirty="0"/>
            </a:br>
            <a:endParaRPr kumimoji="0" lang="ru-RU" altLang="ru-RU" sz="3200" b="1" dirty="0">
              <a:solidFill>
                <a:srgbClr val="0070C0"/>
              </a:solidFill>
            </a:endParaRPr>
          </a:p>
        </p:txBody>
      </p:sp>
      <p:sp>
        <p:nvSpPr>
          <p:cNvPr id="40963" name="Прямоуг. 3">
            <a:extLst>
              <a:ext uri="{FF2B5EF4-FFF2-40B4-BE49-F238E27FC236}">
                <a16:creationId xmlns:a16="http://schemas.microsoft.com/office/drawing/2014/main" id="{F6B92AB0-76A8-4DF2-BCA4-185FCE70B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ru-RU" altLang="ru-RU" sz="2400" dirty="0"/>
              <a:t>возможность конфликта между драйверами стоимости;</a:t>
            </a:r>
          </a:p>
          <a:p>
            <a:pPr eaLnBrk="1" hangingPunct="1"/>
            <a:endParaRPr kumimoji="0" lang="ru-RU" altLang="ru-RU" sz="2400" dirty="0"/>
          </a:p>
          <a:p>
            <a:pPr eaLnBrk="1" hangingPunct="1"/>
            <a:r>
              <a:rPr kumimoji="0" lang="ru-RU" altLang="ru-RU" sz="2400" dirty="0"/>
              <a:t>отсутствие в компаниях информационно-управленческих систем для внедрения метода </a:t>
            </a:r>
            <a:r>
              <a:rPr kumimoji="0" lang="en-US" altLang="ru-RU" sz="2400" dirty="0"/>
              <a:t>SVA</a:t>
            </a:r>
            <a:r>
              <a:rPr kumimoji="0" lang="ru-RU" altLang="ru-RU" sz="2400" dirty="0"/>
              <a:t> (</a:t>
            </a:r>
            <a:r>
              <a:rPr kumimoji="0" lang="en-US" altLang="ru-RU" sz="2400" dirty="0"/>
              <a:t>VBM</a:t>
            </a:r>
            <a:r>
              <a:rPr kumimoji="0" lang="ru-RU" altLang="ru-RU" sz="2400" dirty="0"/>
              <a:t>)</a:t>
            </a:r>
          </a:p>
          <a:p>
            <a:pPr eaLnBrk="1" hangingPunct="1"/>
            <a:endParaRPr kumimoji="0" lang="ru-RU" altLang="ru-RU" sz="2400" dirty="0"/>
          </a:p>
          <a:p>
            <a:pPr eaLnBrk="1" hangingPunct="1"/>
            <a:r>
              <a:rPr kumimoji="0" lang="ru-RU" altLang="ru-RU" sz="2400" dirty="0"/>
              <a:t>наличие сильных допущений при ее расчете</a:t>
            </a:r>
          </a:p>
          <a:p>
            <a:pPr eaLnBrk="1" hangingPunct="1"/>
            <a:endParaRPr kumimoji="0" lang="ru-RU" altLang="ru-RU" sz="2800" dirty="0"/>
          </a:p>
        </p:txBody>
      </p:sp>
      <p:sp>
        <p:nvSpPr>
          <p:cNvPr id="40964" name="Нижний колонтитул 1">
            <a:extLst>
              <a:ext uri="{FF2B5EF4-FFF2-40B4-BE49-F238E27FC236}">
                <a16:creationId xmlns:a16="http://schemas.microsoft.com/office/drawing/2014/main" id="{CB3FBA50-3FDE-4379-8285-687117060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. 2">
            <a:extLst>
              <a:ext uri="{FF2B5EF4-FFF2-40B4-BE49-F238E27FC236}">
                <a16:creationId xmlns:a16="http://schemas.microsoft.com/office/drawing/2014/main" id="{45D857C0-D3BC-40E2-A831-33FE7F552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kumimoji="0" lang="ru-RU" altLang="ru-RU" sz="2400" b="1" dirty="0"/>
              <a:t>Факторный анализ на основе сочетания принципов </a:t>
            </a:r>
            <a:r>
              <a:rPr kumimoji="0" lang="en-US" altLang="ru-RU" sz="2400" b="1" dirty="0"/>
              <a:t>BSC </a:t>
            </a:r>
            <a:r>
              <a:rPr kumimoji="0" lang="ru-RU" altLang="ru-RU" sz="2400" b="1" dirty="0"/>
              <a:t>и </a:t>
            </a:r>
            <a:r>
              <a:rPr kumimoji="0" lang="en-US" altLang="ru-RU" sz="2400" b="1" dirty="0"/>
              <a:t>VBM</a:t>
            </a:r>
            <a:br>
              <a:rPr kumimoji="0" lang="ru-RU" altLang="ru-RU" sz="2400" b="1" dirty="0"/>
            </a:br>
            <a:endParaRPr kumimoji="0" lang="ru-RU" altLang="ru-RU" sz="2400" b="1" dirty="0"/>
          </a:p>
        </p:txBody>
      </p:sp>
      <p:pic>
        <p:nvPicPr>
          <p:cNvPr id="45059" name="Рисунок 3">
            <a:extLst>
              <a:ext uri="{FF2B5EF4-FFF2-40B4-BE49-F238E27FC236}">
                <a16:creationId xmlns:a16="http://schemas.microsoft.com/office/drawing/2014/main" id="{4FB44801-FAEB-4E63-9F1A-27485B4E72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12776"/>
            <a:ext cx="9144000" cy="4968875"/>
          </a:xfrm>
        </p:spPr>
      </p:pic>
      <p:sp>
        <p:nvSpPr>
          <p:cNvPr id="45060" name="Нижний колонтитул 1">
            <a:extLst>
              <a:ext uri="{FF2B5EF4-FFF2-40B4-BE49-F238E27FC236}">
                <a16:creationId xmlns:a16="http://schemas.microsoft.com/office/drawing/2014/main" id="{9E551F16-A958-4BA3-BFAD-1E39DBEC6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>
            <a:extLst>
              <a:ext uri="{FF2B5EF4-FFF2-40B4-BE49-F238E27FC236}">
                <a16:creationId xmlns:a16="http://schemas.microsoft.com/office/drawing/2014/main" id="{8A68D561-188B-4C2F-B9A0-E423DE6E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ru-RU"/>
              <a:t>Финансовый и бухгалтерский подходы:</a:t>
            </a:r>
            <a:endParaRPr lang="ru-RU" altLang="ru-RU"/>
          </a:p>
        </p:txBody>
      </p:sp>
      <p:sp>
        <p:nvSpPr>
          <p:cNvPr id="28675" name="Объект 2">
            <a:extLst>
              <a:ext uri="{FF2B5EF4-FFF2-40B4-BE49-F238E27FC236}">
                <a16:creationId xmlns:a16="http://schemas.microsoft.com/office/drawing/2014/main" id="{6D5AE77C-BC30-43C2-827F-DBAF3E888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ru-RU" altLang="ru-RU" sz="2800" b="1" dirty="0"/>
              <a:t>Бухгалтерский подход:</a:t>
            </a:r>
            <a:r>
              <a:rPr kumimoji="0" lang="ru-RU" altLang="ru-RU" sz="2800" dirty="0"/>
              <a:t> </a:t>
            </a:r>
            <a:r>
              <a:rPr kumimoji="0" lang="ru-RU" altLang="ru-RU" sz="2400" dirty="0"/>
              <a:t>ориентация на бухгалтерскую прибыль, сравнение результатов и фактических затрат, ретроспективный анализ, без соотнесения с изменением уровня риска</a:t>
            </a:r>
          </a:p>
          <a:p>
            <a:endParaRPr kumimoji="0" lang="ru-RU" altLang="ru-RU" sz="2400" dirty="0"/>
          </a:p>
          <a:p>
            <a:r>
              <a:rPr kumimoji="0" lang="ru-RU" altLang="ru-RU" sz="2800" b="1" dirty="0"/>
              <a:t>Финансовый подход</a:t>
            </a:r>
            <a:r>
              <a:rPr kumimoji="0" lang="ru-RU" altLang="ru-RU" sz="2800" dirty="0"/>
              <a:t> </a:t>
            </a:r>
            <a:r>
              <a:rPr kumimoji="0" lang="ru-RU" altLang="ru-RU" sz="2400" dirty="0"/>
              <a:t>учитывает альтернативные издержки (недополученную прибыль, риски, рыночную ситуацию), предполагает перспективный, динамический анализ</a:t>
            </a:r>
            <a:br>
              <a:rPr kumimoji="0" lang="ru-RU" altLang="ru-RU" sz="2800" dirty="0"/>
            </a:br>
            <a:endParaRPr lang="ru-RU" altLang="ru-RU" sz="2800" dirty="0"/>
          </a:p>
        </p:txBody>
      </p:sp>
      <p:sp>
        <p:nvSpPr>
          <p:cNvPr id="28676" name="Нижний колонтитул 3">
            <a:extLst>
              <a:ext uri="{FF2B5EF4-FFF2-40B4-BE49-F238E27FC236}">
                <a16:creationId xmlns:a16="http://schemas.microsoft.com/office/drawing/2014/main" id="{608955B4-A585-4A91-B0FF-F19CE5FDA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. 2">
            <a:extLst>
              <a:ext uri="{FF2B5EF4-FFF2-40B4-BE49-F238E27FC236}">
                <a16:creationId xmlns:a16="http://schemas.microsoft.com/office/drawing/2014/main" id="{A4FE9B46-CB34-4755-8B4E-BF2FEFDA6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930400"/>
          </a:xfrm>
        </p:spPr>
        <p:txBody>
          <a:bodyPr/>
          <a:lstStyle/>
          <a:p>
            <a:pPr eaLnBrk="1" hangingPunct="1"/>
            <a:r>
              <a:rPr kumimoji="0" lang="ru-RU" altLang="zh-CN" sz="2800" b="1" dirty="0"/>
              <a:t>Базовые показатели для системного </a:t>
            </a:r>
            <a:r>
              <a:rPr kumimoji="0" lang="en-US" altLang="zh-CN" sz="2800" b="1" dirty="0">
                <a:ea typeface="SimSun" panose="02010600030101010101" pitchFamily="2" charset="-122"/>
              </a:rPr>
              <a:t>VBM</a:t>
            </a:r>
            <a:r>
              <a:rPr kumimoji="0" lang="ru-RU" altLang="zh-CN" sz="2800" b="1" dirty="0"/>
              <a:t>-анализа и моделирования деятельности. </a:t>
            </a:r>
            <a:r>
              <a:rPr kumimoji="0" lang="ru-RU" altLang="ru-RU" sz="2800" b="1" dirty="0"/>
              <a:t> Интерпретация показателей</a:t>
            </a:r>
          </a:p>
        </p:txBody>
      </p:sp>
      <p:sp>
        <p:nvSpPr>
          <p:cNvPr id="49155" name="Прямоуг. 3">
            <a:extLst>
              <a:ext uri="{FF2B5EF4-FFF2-40B4-BE49-F238E27FC236}">
                <a16:creationId xmlns:a16="http://schemas.microsoft.com/office/drawing/2014/main" id="{2A37ABD5-1604-4DDE-9A9D-1E16C9DB5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91512" cy="4365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</a:t>
            </a:r>
            <a:r>
              <a:rPr kumimoji="0" lang="ru-RU" altLang="ru-RU" sz="2800" dirty="0"/>
              <a:t> Цель анализа – определение влияния операционной, инвестиционной и финансовой деятельности компании на стоимость бизнеса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Вопросы к обсуждению: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Система показателей или «война метрик»?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zh-CN" sz="2400" dirty="0"/>
              <a:t>Анализ учетных показателей или денежных потоков?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400" dirty="0"/>
          </a:p>
        </p:txBody>
      </p:sp>
      <p:sp>
        <p:nvSpPr>
          <p:cNvPr id="49156" name="Нижний колонтитул 1">
            <a:extLst>
              <a:ext uri="{FF2B5EF4-FFF2-40B4-BE49-F238E27FC236}">
                <a16:creationId xmlns:a16="http://schemas.microsoft.com/office/drawing/2014/main" id="{B796605F-49F2-484E-995A-0D527FBA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Прямоуг. 2">
            <a:extLst>
              <a:ext uri="{FF2B5EF4-FFF2-40B4-BE49-F238E27FC236}">
                <a16:creationId xmlns:a16="http://schemas.microsoft.com/office/drawing/2014/main" id="{CF8C1916-41EE-40C0-B0CC-804C9A1A3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931150" cy="1714500"/>
          </a:xfrm>
        </p:spPr>
        <p:txBody>
          <a:bodyPr/>
          <a:lstStyle/>
          <a:p>
            <a:pPr eaLnBrk="1" hangingPunct="1"/>
            <a:r>
              <a:rPr kumimoji="0" lang="ru-RU" altLang="ru-RU" sz="2800" b="1" dirty="0"/>
              <a:t>Финансовый анализ </a:t>
            </a:r>
            <a:r>
              <a:rPr kumimoji="0" lang="ru-RU" altLang="ru-RU" sz="2800" i="1" dirty="0"/>
              <a:t>(в узком понимании):</a:t>
            </a:r>
            <a:endParaRPr kumimoji="0" lang="ru-RU" altLang="ru-RU" sz="2800" b="1" dirty="0"/>
          </a:p>
        </p:txBody>
      </p:sp>
      <p:sp>
        <p:nvSpPr>
          <p:cNvPr id="51203" name="Прямоуг. 3">
            <a:extLst>
              <a:ext uri="{FF2B5EF4-FFF2-40B4-BE49-F238E27FC236}">
                <a16:creationId xmlns:a16="http://schemas.microsoft.com/office/drawing/2014/main" id="{C301A624-C680-4621-9703-BD491BEFB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18487" cy="4508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800" b="1" dirty="0"/>
              <a:t>    позволяет определить и скорректировать основные пропорции: 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dirty="0"/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800" dirty="0"/>
              <a:t>Объем продаж – активы – финансовые ресурсы</a:t>
            </a: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800" dirty="0"/>
              <a:t>Соотношение источников финансирования</a:t>
            </a:r>
          </a:p>
          <a:p>
            <a:pPr eaLnBrk="1" hangingPunct="1">
              <a:lnSpc>
                <a:spcPct val="90000"/>
              </a:lnSpc>
            </a:pPr>
            <a:r>
              <a:rPr kumimoji="0" lang="ru-RU" altLang="ru-RU" sz="2800" dirty="0"/>
              <a:t>Распределение дохода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800" dirty="0"/>
          </a:p>
        </p:txBody>
      </p:sp>
      <p:sp>
        <p:nvSpPr>
          <p:cNvPr id="51204" name="Нижний колонтитул 1">
            <a:extLst>
              <a:ext uri="{FF2B5EF4-FFF2-40B4-BE49-F238E27FC236}">
                <a16:creationId xmlns:a16="http://schemas.microsoft.com/office/drawing/2014/main" id="{B80D9DD7-90D5-4B0C-A5BC-0E78A34D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BFD47-D15E-4584-AB41-F7B7CF85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рост компании?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7EDF87-34E5-4B91-9751-5825FA7F3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…</a:t>
            </a:r>
          </a:p>
          <a:p>
            <a:r>
              <a:rPr lang="ru-RU" dirty="0"/>
              <a:t>…</a:t>
            </a:r>
          </a:p>
          <a:p>
            <a:r>
              <a:rPr lang="ru-RU" dirty="0"/>
              <a:t>…</a:t>
            </a:r>
          </a:p>
          <a:p>
            <a:r>
              <a:rPr lang="ru-RU" dirty="0"/>
              <a:t>…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C0FB13-9F85-4F8C-933C-6CEA443A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30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Прямоуг. 2">
            <a:extLst>
              <a:ext uri="{FF2B5EF4-FFF2-40B4-BE49-F238E27FC236}">
                <a16:creationId xmlns:a16="http://schemas.microsoft.com/office/drawing/2014/main" id="{D23487CC-048E-4D06-A248-BEFB710A8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ru-RU" sz="3200" dirty="0"/>
              <a:t>Основные  группы показателей:</a:t>
            </a:r>
            <a:br>
              <a:rPr kumimoji="0" lang="ru-RU" altLang="ru-RU" sz="3200" dirty="0"/>
            </a:br>
            <a:endParaRPr kumimoji="0" lang="ru-RU" altLang="ru-RU" sz="3200" b="1" dirty="0"/>
          </a:p>
        </p:txBody>
      </p:sp>
      <p:sp>
        <p:nvSpPr>
          <p:cNvPr id="52227" name="Прямоуг. 3">
            <a:extLst>
              <a:ext uri="{FF2B5EF4-FFF2-40B4-BE49-F238E27FC236}">
                <a16:creationId xmlns:a16="http://schemas.microsoft.com/office/drawing/2014/main" id="{4361EB0D-C7A4-4FF1-AD86-10EB55213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363272" cy="52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рыночная оценка фирмы;</a:t>
            </a:r>
          </a:p>
          <a:p>
            <a:pPr>
              <a:lnSpc>
                <a:spcPct val="80000"/>
              </a:lnSpc>
            </a:pPr>
            <a:r>
              <a:rPr kumimoji="0" lang="en-US" altLang="ru-RU" sz="2400" i="1" dirty="0"/>
              <a:t>SVA </a:t>
            </a:r>
            <a:r>
              <a:rPr kumimoji="0" lang="ru-RU" altLang="ru-RU" sz="2400" i="1" dirty="0"/>
              <a:t>ценность фирмы</a:t>
            </a:r>
            <a:endParaRPr kumimoji="0" lang="en-US" altLang="ru-RU" sz="2400" i="1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доход и доходность;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уровень деловой активности фирмы, эффективность ее работы;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400" dirty="0"/>
              <a:t>уровень ликвидности, платежеспособности, финансовой     устойчивости,    кредитоспособности предприятия;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u="sng" dirty="0"/>
              <a:t>Показатели </a:t>
            </a:r>
            <a:r>
              <a:rPr lang="en-US" altLang="ru-RU" sz="2400" u="sng" dirty="0"/>
              <a:t>ESG</a:t>
            </a:r>
            <a:endParaRPr kumimoji="0" lang="ru-RU" altLang="ru-RU" sz="2400" u="sng" dirty="0"/>
          </a:p>
          <a:p>
            <a:pPr eaLnBrk="1" hangingPunct="1">
              <a:lnSpc>
                <a:spcPct val="80000"/>
              </a:lnSpc>
            </a:pPr>
            <a:endParaRPr kumimoji="0" lang="ru-RU" altLang="ru-RU" sz="2400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400" dirty="0"/>
              <a:t>    </a:t>
            </a:r>
            <a:r>
              <a:rPr kumimoji="0" lang="ru-RU" altLang="ru-RU" sz="2400" dirty="0"/>
              <a:t>Группы показателей, каждый</a:t>
            </a:r>
            <a:r>
              <a:rPr kumimoji="0" lang="en-US" altLang="ru-RU" sz="2400" dirty="0"/>
              <a:t> </a:t>
            </a:r>
            <a:r>
              <a:rPr kumimoji="0" lang="ru-RU" altLang="ru-RU" sz="2400" dirty="0"/>
              <a:t>дает свое видение – как из разных окон одного дома.</a:t>
            </a:r>
            <a:endParaRPr kumimoji="0" lang="en-US" altLang="ru-RU" sz="2400" dirty="0"/>
          </a:p>
          <a:p>
            <a:pPr eaLnBrk="1" hangingPunct="1">
              <a:lnSpc>
                <a:spcPct val="80000"/>
              </a:lnSpc>
            </a:pPr>
            <a:endParaRPr kumimoji="0" lang="en-US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О необходимости лингвистической полиции…</a:t>
            </a:r>
          </a:p>
        </p:txBody>
      </p:sp>
      <p:sp>
        <p:nvSpPr>
          <p:cNvPr id="52228" name="Нижний колонтитул 1">
            <a:extLst>
              <a:ext uri="{FF2B5EF4-FFF2-40B4-BE49-F238E27FC236}">
                <a16:creationId xmlns:a16="http://schemas.microsoft.com/office/drawing/2014/main" id="{5EE42904-4491-4F24-BC43-0ADD9210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Прямоуг. 2">
            <a:extLst>
              <a:ext uri="{FF2B5EF4-FFF2-40B4-BE49-F238E27FC236}">
                <a16:creationId xmlns:a16="http://schemas.microsoft.com/office/drawing/2014/main" id="{435E21B0-753F-4FB3-979F-31FBB2419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3200" b="1" dirty="0"/>
              <a:t>Оценка рыночной позиции компании</a:t>
            </a:r>
            <a:endParaRPr kumimoji="0" lang="ru-RU" altLang="ru-RU" sz="2800" dirty="0"/>
          </a:p>
        </p:txBody>
      </p:sp>
      <p:sp>
        <p:nvSpPr>
          <p:cNvPr id="53251" name="Прямоуг. 3">
            <a:extLst>
              <a:ext uri="{FF2B5EF4-FFF2-40B4-BE49-F238E27FC236}">
                <a16:creationId xmlns:a16="http://schemas.microsoft.com/office/drawing/2014/main" id="{C8B9EC52-7641-423E-B1F3-4C3E621DE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435975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200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 dirty="0"/>
              <a:t>Показатели ликвидности капитала</a:t>
            </a:r>
            <a:r>
              <a:rPr kumimoji="0" lang="en-US" altLang="ru-RU" sz="2000" b="1" dirty="0"/>
              <a:t> </a:t>
            </a:r>
            <a:r>
              <a:rPr kumimoji="0" lang="ru-RU" altLang="ru-RU" sz="2000" dirty="0"/>
              <a:t>– востребованност</a:t>
            </a:r>
            <a:r>
              <a:rPr lang="ru-RU" altLang="ru-RU" sz="2000" dirty="0"/>
              <a:t>и</a:t>
            </a:r>
            <a:r>
              <a:rPr kumimoji="0" lang="ru-RU" altLang="ru-RU" sz="2000" dirty="0"/>
              <a:t> акций на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финансовом рынке: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Средняя величина ежедневных продаж акций: </a:t>
            </a:r>
            <a:r>
              <a:rPr kumimoji="0" lang="en-US" altLang="ru-RU" sz="2000" dirty="0"/>
              <a:t>Average Daily Trading Volume</a:t>
            </a:r>
            <a:r>
              <a:rPr kumimoji="0" lang="ru-RU" altLang="ru-RU" sz="2000" dirty="0"/>
              <a:t> (</a:t>
            </a:r>
            <a:r>
              <a:rPr kumimoji="0" lang="en-US" altLang="ru-RU" sz="2000" dirty="0"/>
              <a:t>ADTV</a:t>
            </a:r>
            <a:r>
              <a:rPr kumimoji="0" lang="ru-RU" altLang="ru-RU" sz="2000" dirty="0"/>
              <a:t>) (США: абсолютная ликвидность - 1млн. </a:t>
            </a:r>
            <a:r>
              <a:rPr kumimoji="0" lang="ru-RU" altLang="ru-RU" sz="2000" dirty="0" err="1"/>
              <a:t>долл</a:t>
            </a:r>
            <a:r>
              <a:rPr kumimoji="0" lang="ru-RU" altLang="ru-RU" sz="2000" dirty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 err="1"/>
              <a:t>Флоут</a:t>
            </a:r>
            <a:r>
              <a:rPr kumimoji="0" lang="ru-RU" altLang="ru-RU" sz="2000" dirty="0"/>
              <a:t> – часть капитала в свободной продаже в течение 180 - дневного «окна» (абсолютная ликвидность - 150 млн. долл.).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u="sng" dirty="0"/>
              <a:t>прибыль на одну акцию </a:t>
            </a:r>
            <a:r>
              <a:rPr kumimoji="0" lang="en-US" altLang="ru-RU" sz="2000" u="sng" dirty="0"/>
              <a:t>(Earnings per Share</a:t>
            </a:r>
            <a:r>
              <a:rPr lang="ru-RU" altLang="ru-RU" sz="2000" u="sng" dirty="0"/>
              <a:t>, </a:t>
            </a:r>
            <a:r>
              <a:rPr lang="en-US" altLang="ru-RU" sz="2000" u="sng" dirty="0"/>
              <a:t>EPS</a:t>
            </a:r>
            <a:r>
              <a:rPr kumimoji="0" lang="en-US" altLang="ru-RU" sz="2000" u="sng" dirty="0"/>
              <a:t>):</a:t>
            </a:r>
            <a:endParaRPr kumimoji="0" lang="ru-RU" altLang="ru-RU" sz="2000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600" b="1" dirty="0"/>
              <a:t>                      </a:t>
            </a:r>
            <a:r>
              <a:rPr kumimoji="0" lang="ru-RU" altLang="ru-RU" sz="1600" b="1" dirty="0"/>
              <a:t>Чистая прибыль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600" b="1" dirty="0"/>
              <a:t>          </a:t>
            </a:r>
            <a:r>
              <a:rPr kumimoji="0" lang="ru-RU" altLang="ru-RU" sz="1600" b="1" dirty="0"/>
              <a:t> 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b="1" dirty="0"/>
              <a:t>            Количество акций в обращении</a:t>
            </a:r>
            <a:endParaRPr kumimoji="0" lang="en-US" altLang="ru-RU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z="1600" b="1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u="sng" dirty="0"/>
              <a:t>соотношени</a:t>
            </a:r>
            <a:r>
              <a:rPr lang="ru-RU" altLang="ru-RU" sz="2000" u="sng" dirty="0"/>
              <a:t>е</a:t>
            </a:r>
            <a:r>
              <a:rPr kumimoji="0" lang="ru-RU" altLang="ru-RU" sz="2000" u="sng" dirty="0"/>
              <a:t> рыночной цены акции и прибыли на акцию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000" u="sng" dirty="0"/>
              <a:t>    </a:t>
            </a:r>
            <a:r>
              <a:rPr kumimoji="0" lang="ru-RU" altLang="ru-RU" sz="2000" u="sng" dirty="0"/>
              <a:t> (</a:t>
            </a:r>
            <a:r>
              <a:rPr kumimoji="0" lang="en-US" altLang="ru-RU" sz="2000" u="sng" dirty="0"/>
              <a:t>Price</a:t>
            </a:r>
            <a:r>
              <a:rPr kumimoji="0" lang="ru-RU" altLang="ru-RU" sz="2000" u="sng" dirty="0"/>
              <a:t>-</a:t>
            </a:r>
            <a:r>
              <a:rPr kumimoji="0" lang="en-US" altLang="ru-RU" sz="2000" u="sng" dirty="0"/>
              <a:t>to</a:t>
            </a:r>
            <a:r>
              <a:rPr kumimoji="0" lang="ru-RU" altLang="ru-RU" sz="2000" u="sng" dirty="0"/>
              <a:t>-</a:t>
            </a:r>
            <a:r>
              <a:rPr kumimoji="0" lang="en-US" altLang="ru-RU" sz="2000" u="sng" dirty="0"/>
              <a:t>Earnings Ratio</a:t>
            </a:r>
            <a:r>
              <a:rPr kumimoji="0" lang="ru-RU" altLang="ru-RU" sz="2000" u="sng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 </a:t>
            </a:r>
            <a:r>
              <a:rPr kumimoji="0" lang="ru-RU" altLang="ru-RU" sz="1600" b="1" dirty="0"/>
              <a:t>Рыночная цена акции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600" b="1" dirty="0"/>
              <a:t>           </a:t>
            </a:r>
            <a:r>
              <a:rPr kumimoji="0" lang="ru-RU" altLang="ru-RU" sz="1600" b="1" dirty="0"/>
              <a:t>             </a:t>
            </a:r>
            <a:r>
              <a:rPr kumimoji="0" lang="en-US" altLang="ru-RU" sz="1600" b="1" dirty="0"/>
              <a:t>---</a:t>
            </a:r>
            <a:r>
              <a:rPr kumimoji="0" lang="ru-RU" altLang="ru-RU" sz="1600" b="1" dirty="0"/>
              <a:t>-----------------------------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b="1" dirty="0"/>
              <a:t>                          прибыль на акцию</a:t>
            </a:r>
          </a:p>
          <a:p>
            <a:pPr>
              <a:lnSpc>
                <a:spcPct val="80000"/>
              </a:lnSpc>
            </a:pPr>
            <a:endParaRPr kumimoji="0" lang="en-US" altLang="ru-RU" sz="1600" b="1" dirty="0"/>
          </a:p>
          <a:p>
            <a:pPr eaLnBrk="1" hangingPunct="1">
              <a:lnSpc>
                <a:spcPct val="80000"/>
              </a:lnSpc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</a:pPr>
            <a:endParaRPr kumimoji="0" lang="ru-RU" altLang="ru-RU" sz="1200" dirty="0"/>
          </a:p>
        </p:txBody>
      </p:sp>
      <p:sp>
        <p:nvSpPr>
          <p:cNvPr id="53252" name="Нижний колонтитул 1">
            <a:extLst>
              <a:ext uri="{FF2B5EF4-FFF2-40B4-BE49-F238E27FC236}">
                <a16:creationId xmlns:a16="http://schemas.microsoft.com/office/drawing/2014/main" id="{E8A4F1A9-0B41-4F82-8B2F-F91BC20F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>
            <a:extLst>
              <a:ext uri="{FF2B5EF4-FFF2-40B4-BE49-F238E27FC236}">
                <a16:creationId xmlns:a16="http://schemas.microsoft.com/office/drawing/2014/main" id="{3FE81651-8E25-437B-8A4B-1231A53D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100">
                <a:solidFill>
                  <a:srgbClr val="0070C0"/>
                </a:solidFill>
              </a:rPr>
              <a:t>Динамика показателя </a:t>
            </a:r>
            <a:r>
              <a:rPr lang="en-US" altLang="ru-RU" sz="2100">
                <a:solidFill>
                  <a:srgbClr val="0070C0"/>
                </a:solidFill>
              </a:rPr>
              <a:t>EPS</a:t>
            </a:r>
            <a:r>
              <a:rPr lang="ru-RU" altLang="ru-RU" sz="2100">
                <a:solidFill>
                  <a:srgbClr val="0070C0"/>
                </a:solidFill>
              </a:rPr>
              <a:t> для ПАО «ГМК «Норильский Никель»</a:t>
            </a:r>
            <a:endParaRPr lang="ru-RU" altLang="ru-RU" sz="2100"/>
          </a:p>
        </p:txBody>
      </p:sp>
      <p:sp>
        <p:nvSpPr>
          <p:cNvPr id="57347" name="Нижний колонтитул 3">
            <a:extLst>
              <a:ext uri="{FF2B5EF4-FFF2-40B4-BE49-F238E27FC236}">
                <a16:creationId xmlns:a16="http://schemas.microsoft.com/office/drawing/2014/main" id="{BB6A392C-1640-4C53-BB53-57ED0766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ru-RU" altLang="ru-RU" sz="105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2D1A104-FFDE-4134-A36E-C25028A0FB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>
            <a:extLst>
              <a:ext uri="{FF2B5EF4-FFF2-40B4-BE49-F238E27FC236}">
                <a16:creationId xmlns:a16="http://schemas.microsoft.com/office/drawing/2014/main" id="{3D817D82-99DE-4E7B-B438-21510996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100"/>
              <a:t>Динамика стоимости имущества ПАО ГМК «Норильский Никель»</a:t>
            </a:r>
          </a:p>
        </p:txBody>
      </p:sp>
      <p:sp>
        <p:nvSpPr>
          <p:cNvPr id="61443" name="Нижний колонтитул 3">
            <a:extLst>
              <a:ext uri="{FF2B5EF4-FFF2-40B4-BE49-F238E27FC236}">
                <a16:creationId xmlns:a16="http://schemas.microsoft.com/office/drawing/2014/main" id="{28058A86-5D1E-404F-9C37-2CB4CCA7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ru-RU" altLang="ru-RU" sz="105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4271143-8CEB-477E-839B-CD7E4EEB06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Прямоуг. 2">
            <a:extLst>
              <a:ext uri="{FF2B5EF4-FFF2-40B4-BE49-F238E27FC236}">
                <a16:creationId xmlns:a16="http://schemas.microsoft.com/office/drawing/2014/main" id="{8EFDAE13-8BEC-4CD3-8BD7-61AAC825D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075612" cy="1008062"/>
          </a:xfrm>
        </p:spPr>
        <p:txBody>
          <a:bodyPr/>
          <a:lstStyle/>
          <a:p>
            <a:pPr eaLnBrk="1" hangingPunct="1"/>
            <a:br>
              <a:rPr kumimoji="0" lang="ru-RU" altLang="ru-RU" sz="2400" b="1" dirty="0"/>
            </a:br>
            <a:r>
              <a:rPr kumimoji="0" lang="ru-RU" altLang="ru-RU" sz="2400" b="1" dirty="0"/>
              <a:t>Как оценить финансовые результаты?</a:t>
            </a:r>
            <a:br>
              <a:rPr kumimoji="0" lang="ru-RU" altLang="ru-RU" sz="2400" b="1" dirty="0"/>
            </a:br>
            <a:endParaRPr kumimoji="0" lang="ru-RU" altLang="ru-RU" sz="2800" b="1" dirty="0"/>
          </a:p>
        </p:txBody>
      </p:sp>
      <p:sp>
        <p:nvSpPr>
          <p:cNvPr id="72707" name="Прямоуг. 3">
            <a:extLst>
              <a:ext uri="{FF2B5EF4-FFF2-40B4-BE49-F238E27FC236}">
                <a16:creationId xmlns:a16="http://schemas.microsoft.com/office/drawing/2014/main" id="{77EAFAD0-125F-44F6-AE88-39387F9FA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>
                <a:latin typeface="Times New Roman" panose="02020603050405020304" pitchFamily="18" charset="0"/>
              </a:rPr>
              <a:t>Показатели прибыли:</a:t>
            </a:r>
            <a:endParaRPr kumimoji="0" lang="en-US" altLang="ru-RU" sz="2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latin typeface="Times New Roman" panose="02020603050405020304" pitchFamily="18" charset="0"/>
              </a:rPr>
              <a:t>Валовая прибыль</a:t>
            </a:r>
            <a:endParaRPr kumimoji="0" lang="en-US" altLang="ru-RU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latin typeface="Times New Roman" panose="02020603050405020304" pitchFamily="18" charset="0"/>
              </a:rPr>
              <a:t>Прибыль от продаж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latin typeface="Times New Roman" panose="02020603050405020304" pitchFamily="18" charset="0"/>
              </a:rPr>
              <a:t>Прибыль до налогообложения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latin typeface="Times New Roman" panose="02020603050405020304" pitchFamily="18" charset="0"/>
              </a:rPr>
              <a:t>Чистая прибыль 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>
                <a:latin typeface="Times New Roman" panose="02020603050405020304" pitchFamily="18" charset="0"/>
              </a:rPr>
              <a:t>….</a:t>
            </a:r>
            <a:endParaRPr kumimoji="0" lang="en-US" altLang="ru-RU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en-US" altLang="ru-RU" sz="2000">
                <a:latin typeface="Arial Unicode MS" pitchFamily="34" charset="-128"/>
              </a:rPr>
              <a:t>EBIT</a:t>
            </a:r>
            <a:r>
              <a:rPr kumimoji="0" lang="ru-RU" altLang="ru-RU" sz="2000">
                <a:latin typeface="Arial Unicode MS" pitchFamily="34" charset="-128"/>
              </a:rPr>
              <a:t> –</a:t>
            </a:r>
            <a:r>
              <a:rPr kumimoji="0" lang="ru-RU" altLang="ru-RU" sz="2000">
                <a:latin typeface="Times New Roman" panose="02020603050405020304" pitchFamily="18" charset="0"/>
              </a:rPr>
              <a:t> прибыль до вычета процентов за кредит и налогов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/>
              <a:t>     </a:t>
            </a:r>
            <a:r>
              <a:rPr kumimoji="0" lang="en-US" altLang="ru-RU" sz="2000"/>
              <a:t>EBITDA</a:t>
            </a:r>
            <a:r>
              <a:rPr kumimoji="0" lang="ru-RU" altLang="ru-RU" sz="2000"/>
              <a:t> – прибыль до начисления процентов за кредит, налогов плюс амортизация на материальные и нематериальные активы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/>
              <a:t>      Иногда используют: OIBDA (разграничивает операционную и чистую прибыль), </a:t>
            </a:r>
            <a:r>
              <a:rPr kumimoji="0" lang="en-US" altLang="ru-RU" sz="2000"/>
              <a:t>EBITDAX</a:t>
            </a:r>
            <a:r>
              <a:rPr kumimoji="0" lang="ru-RU" altLang="ru-RU" sz="2000"/>
              <a:t> (добывающие компании, </a:t>
            </a:r>
            <a:r>
              <a:rPr kumimoji="0" lang="en-US" altLang="ru-RU" sz="2000"/>
              <a:t>EBITDAR</a:t>
            </a:r>
            <a:r>
              <a:rPr kumimoji="0" lang="ru-RU" altLang="ru-RU" sz="2000"/>
              <a:t> (учитывает затраты на лизинг и аренду)</a:t>
            </a:r>
          </a:p>
          <a:p>
            <a:pPr eaLnBrk="1" hangingPunct="1">
              <a:lnSpc>
                <a:spcPct val="80000"/>
              </a:lnSpc>
            </a:pPr>
            <a:r>
              <a:rPr kumimoji="0" lang="en-US" altLang="ru-RU" sz="2000"/>
              <a:t>NO</a:t>
            </a:r>
            <a:r>
              <a:rPr kumimoji="0" lang="ru-RU" altLang="ru-RU" sz="2000"/>
              <a:t>Р</a:t>
            </a:r>
            <a:r>
              <a:rPr kumimoji="0" lang="en-US" altLang="ru-RU" sz="2000"/>
              <a:t>AT</a:t>
            </a:r>
            <a:r>
              <a:rPr kumimoji="0" lang="ru-RU" altLang="ru-RU" sz="2000"/>
              <a:t> – операционная прибыль после уплаты налогов. Обычно: </a:t>
            </a:r>
            <a:r>
              <a:rPr kumimoji="0" lang="en-US" altLang="ru-RU" sz="2000"/>
              <a:t>NOPAT</a:t>
            </a:r>
            <a:r>
              <a:rPr kumimoji="0" lang="ru-RU" altLang="ru-RU" sz="2000"/>
              <a:t> = </a:t>
            </a:r>
            <a:r>
              <a:rPr kumimoji="0" lang="en-US" altLang="ru-RU" sz="2000"/>
              <a:t>EBIT(1-tax)</a:t>
            </a:r>
            <a:endParaRPr kumimoji="0" lang="ru-RU" altLang="ru-RU" sz="2000"/>
          </a:p>
          <a:p>
            <a:pPr eaLnBrk="1" hangingPunct="1">
              <a:lnSpc>
                <a:spcPct val="80000"/>
              </a:lnSpc>
            </a:pPr>
            <a:endParaRPr kumimoji="0" lang="ru-RU" altLang="ru-RU" sz="2000"/>
          </a:p>
        </p:txBody>
      </p:sp>
      <p:sp>
        <p:nvSpPr>
          <p:cNvPr id="72708" name="Нижний колонтитул 1">
            <a:extLst>
              <a:ext uri="{FF2B5EF4-FFF2-40B4-BE49-F238E27FC236}">
                <a16:creationId xmlns:a16="http://schemas.microsoft.com/office/drawing/2014/main" id="{0C5A5B3A-16E7-4831-B7D6-1F4E736D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Прямоуг. 2">
            <a:extLst>
              <a:ext uri="{FF2B5EF4-FFF2-40B4-BE49-F238E27FC236}">
                <a16:creationId xmlns:a16="http://schemas.microsoft.com/office/drawing/2014/main" id="{CC53C3E4-5C35-4C0D-9A68-8D9A9D0E1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147248" cy="785812"/>
          </a:xfrm>
        </p:spPr>
        <p:txBody>
          <a:bodyPr/>
          <a:lstStyle/>
          <a:p>
            <a:pPr algn="l" eaLnBrk="1" hangingPunct="1"/>
            <a:br>
              <a:rPr kumimoji="0" lang="ru-RU" altLang="ru-RU" sz="2800" b="1" dirty="0"/>
            </a:br>
            <a:r>
              <a:rPr kumimoji="0" lang="ru-RU" altLang="ru-RU" sz="2800" b="1" dirty="0"/>
              <a:t>Как оценить финансовые результаты?</a:t>
            </a:r>
            <a:br>
              <a:rPr kumimoji="0" lang="ru-RU" altLang="ru-RU" sz="2400" b="1" dirty="0"/>
            </a:br>
            <a:endParaRPr kumimoji="0" lang="ru-RU" altLang="ru-RU" sz="2400" b="1" dirty="0"/>
          </a:p>
        </p:txBody>
      </p:sp>
      <p:sp>
        <p:nvSpPr>
          <p:cNvPr id="73731" name="Прямоуг. 3">
            <a:extLst>
              <a:ext uri="{FF2B5EF4-FFF2-40B4-BE49-F238E27FC236}">
                <a16:creationId xmlns:a16="http://schemas.microsoft.com/office/drawing/2014/main" id="{BCF84A73-4DB0-41B1-87B0-0DBCB3B9D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326438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en-US" altLang="ru-RU" sz="1800" b="1" dirty="0"/>
              <a:t>MVA </a:t>
            </a:r>
            <a:r>
              <a:rPr kumimoji="0" lang="ru-RU" altLang="ru-RU" sz="1800" b="1" dirty="0"/>
              <a:t> - рыночная добавленная стоимость</a:t>
            </a:r>
            <a:endParaRPr kumimoji="0" lang="en-US" altLang="ru-RU" sz="1800" b="1" dirty="0"/>
          </a:p>
          <a:p>
            <a:pPr eaLnBrk="1" hangingPunct="1">
              <a:lnSpc>
                <a:spcPct val="80000"/>
              </a:lnSpc>
            </a:pPr>
            <a:endParaRPr kumimoji="0" lang="ru-RU" altLang="ru-RU" sz="1800" b="1" dirty="0"/>
          </a:p>
          <a:p>
            <a:r>
              <a:rPr kumimoji="0" lang="ru-RU" altLang="ru-RU" sz="1800" b="1" dirty="0"/>
              <a:t>TSR (</a:t>
            </a:r>
            <a:r>
              <a:rPr kumimoji="0" lang="ru-RU" altLang="ru-RU" sz="1800" b="1" dirty="0" err="1"/>
              <a:t>Total</a:t>
            </a:r>
            <a:r>
              <a:rPr kumimoji="0" lang="ru-RU" altLang="ru-RU" sz="1800" b="1" dirty="0"/>
              <a:t> </a:t>
            </a:r>
            <a:r>
              <a:rPr kumimoji="0" lang="ru-RU" altLang="ru-RU" sz="1800" b="1" dirty="0" err="1"/>
              <a:t>shareholder</a:t>
            </a:r>
            <a:r>
              <a:rPr kumimoji="0" lang="ru-RU" altLang="ru-RU" sz="1800" b="1" dirty="0"/>
              <a:t> </a:t>
            </a:r>
            <a:r>
              <a:rPr kumimoji="0" lang="ru-RU" altLang="ru-RU" sz="1800" b="1" dirty="0" err="1"/>
              <a:t>return</a:t>
            </a:r>
            <a:r>
              <a:rPr kumimoji="0" lang="ru-RU" altLang="ru-RU" sz="1800" b="1" dirty="0"/>
              <a:t>, общая выгода акционеров (BCG)</a:t>
            </a:r>
            <a:r>
              <a:rPr kumimoji="0" lang="ru-RU" altLang="ru-RU" sz="1600" b="1" dirty="0"/>
              <a:t>. </a:t>
            </a:r>
          </a:p>
          <a:p>
            <a:pPr>
              <a:buFontTx/>
              <a:buNone/>
            </a:pPr>
            <a:r>
              <a:rPr kumimoji="0" lang="ru-RU" altLang="ru-RU" sz="1600" dirty="0"/>
              <a:t>                (Р</a:t>
            </a:r>
            <a:r>
              <a:rPr kumimoji="0" lang="en-US" altLang="ru-RU" sz="1100" dirty="0"/>
              <a:t>1</a:t>
            </a:r>
            <a:r>
              <a:rPr kumimoji="0" lang="ru-RU" altLang="ru-RU" sz="1600" dirty="0"/>
              <a:t> –Р</a:t>
            </a:r>
            <a:r>
              <a:rPr kumimoji="0" lang="en-US" altLang="ru-RU" sz="1000" dirty="0"/>
              <a:t>0</a:t>
            </a:r>
            <a:r>
              <a:rPr kumimoji="0" lang="ru-RU" altLang="ru-RU" sz="1600" dirty="0"/>
              <a:t>)</a:t>
            </a:r>
            <a:r>
              <a:rPr kumimoji="0" lang="ru-RU" altLang="ru-RU" sz="1100" dirty="0"/>
              <a:t> </a:t>
            </a:r>
            <a:r>
              <a:rPr kumimoji="0" lang="ru-RU" altLang="ru-RU" sz="1600" dirty="0"/>
              <a:t> + </a:t>
            </a:r>
            <a:r>
              <a:rPr kumimoji="0" lang="en-US" altLang="ru-RU" sz="1600" dirty="0"/>
              <a:t>D</a:t>
            </a:r>
            <a:endParaRPr kumimoji="0" lang="ru-RU" altLang="ru-RU" sz="1600" dirty="0"/>
          </a:p>
          <a:p>
            <a:pPr>
              <a:buFontTx/>
              <a:buNone/>
            </a:pPr>
            <a:r>
              <a:rPr kumimoji="0" lang="ru-RU" altLang="ru-RU" sz="1600" dirty="0"/>
              <a:t>    TSR =-------------------</a:t>
            </a:r>
            <a:endParaRPr kumimoji="0" lang="en-US" altLang="ru-RU" sz="1600" dirty="0"/>
          </a:p>
          <a:p>
            <a:pPr>
              <a:buFontTx/>
              <a:buNone/>
            </a:pPr>
            <a:r>
              <a:rPr kumimoji="0" lang="en-US" altLang="ru-RU" sz="1600" dirty="0"/>
              <a:t>                      </a:t>
            </a:r>
            <a:r>
              <a:rPr kumimoji="0" lang="ru-RU" altLang="ru-RU" sz="1600" dirty="0"/>
              <a:t>Р</a:t>
            </a:r>
            <a:r>
              <a:rPr kumimoji="0" lang="en-US" altLang="ru-RU" sz="1100" dirty="0"/>
              <a:t>0</a:t>
            </a:r>
          </a:p>
          <a:p>
            <a:pPr>
              <a:buFontTx/>
              <a:buNone/>
            </a:pPr>
            <a:r>
              <a:rPr kumimoji="0" lang="ru-RU" altLang="ru-RU" sz="1600" dirty="0"/>
              <a:t>      где Р</a:t>
            </a:r>
            <a:r>
              <a:rPr kumimoji="0" lang="ru-RU" altLang="ru-RU" sz="1600" baseline="-25000" dirty="0"/>
              <a:t>0</a:t>
            </a:r>
            <a:r>
              <a:rPr kumimoji="0" lang="ru-RU" altLang="ru-RU" sz="1600" dirty="0"/>
              <a:t> и Р</a:t>
            </a:r>
            <a:r>
              <a:rPr kumimoji="0" lang="ru-RU" altLang="ru-RU" sz="1600" baseline="-25000" dirty="0"/>
              <a:t>1</a:t>
            </a:r>
            <a:r>
              <a:rPr kumimoji="0" lang="ru-RU" altLang="ru-RU" sz="1600" dirty="0"/>
              <a:t> – цена акций соответственно на начало и конец периода, D – дивиденды, выплаченные акционерам за период</a:t>
            </a:r>
          </a:p>
          <a:p>
            <a:pPr>
              <a:buFontTx/>
              <a:buNone/>
            </a:pPr>
            <a:r>
              <a:rPr kumimoji="0" lang="ru-RU" altLang="ru-RU" sz="1800" dirty="0"/>
              <a:t>     </a:t>
            </a:r>
            <a:r>
              <a:rPr kumimoji="0" lang="ru-RU" altLang="ru-RU" sz="1600" dirty="0"/>
              <a:t>           </a:t>
            </a:r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800" b="1" dirty="0"/>
              <a:t>EVA</a:t>
            </a:r>
            <a:r>
              <a:rPr kumimoji="0" lang="ru-RU" altLang="ru-RU" sz="1800" b="1" dirty="0"/>
              <a:t> – экономическая добавленная стоимость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EVA = EBIT(1 - </a:t>
            </a:r>
            <a:r>
              <a:rPr kumimoji="0" lang="ru-RU" altLang="ru-RU" sz="1600" dirty="0" err="1"/>
              <a:t>Tax</a:t>
            </a:r>
            <a:r>
              <a:rPr kumimoji="0" lang="ru-RU" altLang="ru-RU" sz="1600" dirty="0"/>
              <a:t>) – СС</a:t>
            </a:r>
          </a:p>
          <a:p>
            <a:pPr eaLnBrk="1" hangingPunct="1">
              <a:lnSpc>
                <a:spcPct val="80000"/>
              </a:lnSpc>
            </a:pPr>
            <a:endParaRPr kumimoji="0" lang="ru-RU" altLang="zh-CN" sz="1800" b="1" i="1" dirty="0"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en-US" altLang="zh-CN" sz="1800" b="1" i="1" dirty="0">
                <a:ea typeface="SimSun" panose="02010600030101010101" pitchFamily="2" charset="-122"/>
              </a:rPr>
              <a:t>RI</a:t>
            </a:r>
            <a:r>
              <a:rPr kumimoji="0" lang="ru-RU" altLang="zh-CN" sz="1800" b="1" i="1" dirty="0"/>
              <a:t> – остаточная прибыль (</a:t>
            </a:r>
            <a:r>
              <a:rPr kumimoji="0" lang="en-US" altLang="zh-CN" sz="1800" b="1" i="1" dirty="0">
                <a:ea typeface="SimSun" panose="02010600030101010101" pitchFamily="2" charset="-122"/>
              </a:rPr>
              <a:t>McKinsey</a:t>
            </a:r>
            <a:r>
              <a:rPr kumimoji="0" lang="ru-RU" altLang="zh-CN" sz="1800" b="1" i="1" dirty="0"/>
              <a:t>)</a:t>
            </a:r>
            <a:r>
              <a:rPr kumimoji="0" lang="ru-RU" altLang="zh-CN" sz="1600" b="1" i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zh-CN" sz="1600" dirty="0">
                <a:ea typeface="SimSun" panose="02010600030101010101" pitchFamily="2" charset="-122"/>
              </a:rPr>
              <a:t>      </a:t>
            </a:r>
            <a:endParaRPr kumimoji="0" lang="ru-RU" altLang="ru-RU" sz="1800" b="1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800" b="1" dirty="0"/>
              <a:t>Total capitalization (</a:t>
            </a:r>
            <a:r>
              <a:rPr kumimoji="0" lang="ru-RU" altLang="ru-RU" sz="1800" b="1" dirty="0"/>
              <a:t>ТС) </a:t>
            </a:r>
            <a:r>
              <a:rPr kumimoji="0" lang="ru-RU" altLang="ru-RU" sz="1600" dirty="0"/>
              <a:t>- оценка рыночными инвесторами всех элементов капитала компании)</a:t>
            </a:r>
          </a:p>
          <a:p>
            <a:pPr eaLnBrk="1" hangingPunct="1">
              <a:lnSpc>
                <a:spcPct val="80000"/>
              </a:lnSpc>
            </a:pPr>
            <a:endParaRPr lang="ru-RU" altLang="ru-RU" sz="1600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600" b="1" dirty="0"/>
              <a:t>EV </a:t>
            </a:r>
            <a:r>
              <a:rPr kumimoji="0" lang="ru-RU" altLang="ru-RU" sz="1600" b="1" dirty="0"/>
              <a:t>(</a:t>
            </a:r>
            <a:r>
              <a:rPr kumimoji="0" lang="en-US" altLang="ru-RU" sz="1600" b="1" dirty="0"/>
              <a:t>enterprise value</a:t>
            </a:r>
            <a:r>
              <a:rPr kumimoji="0" lang="ru-RU" altLang="ru-RU" sz="1600" b="1" dirty="0"/>
              <a:t>)</a:t>
            </a:r>
            <a:r>
              <a:rPr kumimoji="0" lang="ru-RU" altLang="ru-RU" sz="1600" dirty="0"/>
              <a:t> = рыночная стоимость акций  +</a:t>
            </a:r>
            <a:r>
              <a:rPr kumimoji="0" lang="en-US" altLang="ru-RU" sz="1600" dirty="0"/>
              <a:t> </a:t>
            </a:r>
            <a:r>
              <a:rPr kumimoji="0" lang="ru-RU" altLang="ru-RU" sz="1600" dirty="0"/>
              <a:t>стоимость долга по балансу - </a:t>
            </a:r>
            <a:r>
              <a:rPr kumimoji="0" lang="ru-RU" altLang="ru-RU" sz="1600" dirty="0" err="1"/>
              <a:t>ден.ср-ва</a:t>
            </a:r>
            <a:endParaRPr kumimoji="0" lang="ru-RU" altLang="ru-RU" sz="1600" dirty="0"/>
          </a:p>
          <a:p>
            <a:pPr eaLnBrk="1" hangingPunct="1">
              <a:lnSpc>
                <a:spcPct val="80000"/>
              </a:lnSpc>
            </a:pPr>
            <a:endParaRPr lang="ru-RU" altLang="ru-RU" sz="1600" dirty="0"/>
          </a:p>
          <a:p>
            <a:pPr>
              <a:lnSpc>
                <a:spcPct val="80000"/>
              </a:lnSpc>
            </a:pPr>
            <a:r>
              <a:rPr kumimoji="0" lang="ru-RU" altLang="ru-RU" sz="1600" b="1" dirty="0"/>
              <a:t>Чистый долг</a:t>
            </a:r>
            <a:r>
              <a:rPr kumimoji="0" lang="ru-RU" altLang="ru-RU" sz="1600" dirty="0"/>
              <a:t> = величина долга  - </a:t>
            </a:r>
            <a:r>
              <a:rPr kumimoji="0" lang="ru-RU" altLang="ru-RU" sz="1600" dirty="0" err="1"/>
              <a:t>ден.средства</a:t>
            </a:r>
            <a:r>
              <a:rPr kumimoji="0" lang="ru-RU" altLang="ru-RU" sz="16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1600" dirty="0"/>
          </a:p>
          <a:p>
            <a:pPr eaLnBrk="1" hangingPunct="1">
              <a:lnSpc>
                <a:spcPct val="80000"/>
              </a:lnSpc>
            </a:pPr>
            <a:endParaRPr kumimoji="0" lang="ru-RU" altLang="ru-RU" sz="1600" dirty="0"/>
          </a:p>
        </p:txBody>
      </p:sp>
      <p:sp>
        <p:nvSpPr>
          <p:cNvPr id="73732" name="Нижний колонтитул 1">
            <a:extLst>
              <a:ext uri="{FF2B5EF4-FFF2-40B4-BE49-F238E27FC236}">
                <a16:creationId xmlns:a16="http://schemas.microsoft.com/office/drawing/2014/main" id="{974EDEB2-276E-4D5B-BA94-98DF14C3B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454A3-780E-4B47-A831-D3534E88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Относительные показатели финансовых результатов</a:t>
            </a:r>
            <a:endParaRPr lang="en-US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AF64FA-C20E-4889-8310-AC8268940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3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b="1" dirty="0"/>
              <a:t>Доходность продаж (</a:t>
            </a:r>
            <a:r>
              <a:rPr kumimoji="0" lang="en-US" altLang="ru-RU" sz="1600" b="1" dirty="0"/>
              <a:t> Return </a:t>
            </a:r>
            <a:r>
              <a:rPr kumimoji="0" lang="ru-RU" altLang="ru-RU" sz="1600" b="1" dirty="0"/>
              <a:t>о</a:t>
            </a:r>
            <a:r>
              <a:rPr kumimoji="0" lang="en-US" altLang="ru-RU" sz="1600" b="1" dirty="0"/>
              <a:t>n Sales)</a:t>
            </a:r>
            <a:r>
              <a:rPr kumimoji="0" lang="ru-RU" altLang="ru-RU" sz="16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Прибыль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выручка от продаж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	         </a:t>
            </a:r>
            <a:r>
              <a:rPr kumimoji="0" lang="en-US" altLang="ru-RU" sz="1600" dirty="0"/>
              <a:t>                               </a:t>
            </a:r>
            <a:r>
              <a:rPr kumimoji="0" lang="ru-RU" altLang="ru-RU" sz="1600" dirty="0"/>
              <a:t>                             валовая прибыль</a:t>
            </a:r>
            <a:r>
              <a:rPr kumimoji="0" lang="en-US" altLang="ru-RU" sz="1600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600" b="1" dirty="0"/>
              <a:t>Валовая маржа</a:t>
            </a:r>
            <a:r>
              <a:rPr kumimoji="0" lang="ru-RU" altLang="ru-RU" sz="1600" dirty="0"/>
              <a:t> (</a:t>
            </a:r>
            <a:r>
              <a:rPr kumimoji="0" lang="en-US" altLang="ru-RU" sz="1600" dirty="0"/>
              <a:t>gross </a:t>
            </a:r>
            <a:r>
              <a:rPr kumimoji="0" lang="ru-RU" altLang="ru-RU" sz="1600" dirty="0"/>
              <a:t>(</a:t>
            </a:r>
            <a:r>
              <a:rPr kumimoji="0" lang="en-US" altLang="ru-RU" sz="1600" dirty="0"/>
              <a:t>profit) margin</a:t>
            </a:r>
            <a:r>
              <a:rPr kumimoji="0" lang="ru-RU" altLang="ru-RU" sz="1600" dirty="0"/>
              <a:t>)</a:t>
            </a:r>
            <a:r>
              <a:rPr kumimoji="0" lang="en-US" altLang="ru-RU" sz="1600" dirty="0"/>
              <a:t> = ----------------------</a:t>
            </a:r>
            <a:r>
              <a:rPr kumimoji="0" lang="ru-RU" altLang="ru-RU" sz="1600" dirty="0"/>
              <a:t>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        </a:t>
            </a:r>
            <a:r>
              <a:rPr kumimoji="0" lang="en-US" altLang="ru-RU" sz="1600" dirty="0"/>
              <a:t>            </a:t>
            </a:r>
            <a:r>
              <a:rPr kumimoji="0" lang="ru-RU" altLang="ru-RU" sz="1600" dirty="0"/>
              <a:t>                              выручка от продаж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	                                </a:t>
            </a:r>
            <a:r>
              <a:rPr kumimoji="0" lang="en-US" altLang="ru-RU" sz="1600" dirty="0"/>
              <a:t>           </a:t>
            </a:r>
            <a:r>
              <a:rPr kumimoji="0" lang="ru-RU" altLang="ru-RU" sz="1600" dirty="0"/>
              <a:t>                                                прибыль от продаж (</a:t>
            </a:r>
            <a:r>
              <a:rPr kumimoji="0" lang="en-US" altLang="ru-RU" sz="1600" dirty="0"/>
              <a:t>EBIT</a:t>
            </a:r>
            <a:r>
              <a:rPr kumimoji="0" lang="ru-RU" altLang="ru-RU" sz="1600" dirty="0"/>
              <a:t>)</a:t>
            </a:r>
            <a:endParaRPr kumimoji="0" lang="en-US" altLang="ru-RU" sz="16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600" b="1" dirty="0"/>
              <a:t>Операционная маржа</a:t>
            </a:r>
            <a:r>
              <a:rPr kumimoji="0" lang="ru-RU" altLang="ru-RU" sz="1600" dirty="0"/>
              <a:t> (</a:t>
            </a:r>
            <a:r>
              <a:rPr kumimoji="0" lang="en-US" altLang="ru-RU" sz="1600" dirty="0"/>
              <a:t>operating </a:t>
            </a:r>
            <a:r>
              <a:rPr kumimoji="0" lang="ru-RU" altLang="ru-RU" sz="1600" dirty="0"/>
              <a:t>(</a:t>
            </a:r>
            <a:r>
              <a:rPr kumimoji="0" lang="en-US" altLang="ru-RU" sz="1600" dirty="0"/>
              <a:t>profit) margin</a:t>
            </a:r>
            <a:r>
              <a:rPr kumimoji="0" lang="ru-RU" altLang="ru-RU" sz="1600" dirty="0"/>
              <a:t>) = </a:t>
            </a:r>
            <a:r>
              <a:rPr kumimoji="0" lang="en-US" altLang="ru-RU" sz="1600" dirty="0"/>
              <a:t>    </a:t>
            </a:r>
            <a:r>
              <a:rPr kumimoji="0" lang="ru-RU" altLang="ru-RU" sz="1600" dirty="0"/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                     </a:t>
            </a:r>
            <a:r>
              <a:rPr kumimoji="0" lang="en-US" altLang="ru-RU" sz="1600" dirty="0"/>
              <a:t>           </a:t>
            </a:r>
            <a:r>
              <a:rPr kumimoji="0" lang="ru-RU" altLang="ru-RU" sz="1600" dirty="0"/>
              <a:t>                                          выручка от продаж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	                                             прибыль до налогообложения</a:t>
            </a:r>
            <a:endParaRPr kumimoji="0" lang="en-US" altLang="ru-RU" sz="1600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600" b="1" dirty="0"/>
              <a:t>pretax </a:t>
            </a:r>
            <a:r>
              <a:rPr kumimoji="0" lang="ru-RU" altLang="ru-RU" sz="1600" b="1" dirty="0"/>
              <a:t>(</a:t>
            </a:r>
            <a:r>
              <a:rPr kumimoji="0" lang="en-US" altLang="ru-RU" sz="1600" b="1" dirty="0"/>
              <a:t>profit) margin </a:t>
            </a:r>
            <a:r>
              <a:rPr kumimoji="0" lang="en-US" altLang="ru-RU" sz="1600" dirty="0"/>
              <a:t>= ---------------------</a:t>
            </a:r>
            <a:r>
              <a:rPr kumimoji="0" lang="ru-RU" altLang="ru-RU" sz="1600" dirty="0"/>
              <a:t>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          </a:t>
            </a:r>
            <a:r>
              <a:rPr kumimoji="0" lang="en-US" altLang="ru-RU" sz="1600" dirty="0"/>
              <a:t>          </a:t>
            </a:r>
            <a:r>
              <a:rPr kumimoji="0" lang="ru-RU" altLang="ru-RU" sz="1600" dirty="0"/>
              <a:t>          выручка от продаж </a:t>
            </a:r>
            <a:endParaRPr kumimoji="0" lang="en-US" altLang="ru-RU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                       чистая прибыль</a:t>
            </a:r>
            <a:endParaRPr kumimoji="0" lang="en-US" altLang="ru-RU" sz="1600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600" b="1" dirty="0"/>
              <a:t>net </a:t>
            </a:r>
            <a:r>
              <a:rPr kumimoji="0" lang="ru-RU" altLang="ru-RU" sz="1600" b="1" dirty="0"/>
              <a:t>(</a:t>
            </a:r>
            <a:r>
              <a:rPr kumimoji="0" lang="en-US" altLang="ru-RU" sz="1600" b="1" dirty="0"/>
              <a:t>profit) margin</a:t>
            </a:r>
            <a:r>
              <a:rPr kumimoji="0" lang="ru-RU" altLang="ru-RU" sz="1600" dirty="0"/>
              <a:t> = </a:t>
            </a:r>
            <a:r>
              <a:rPr kumimoji="0" lang="en-US" altLang="ru-RU" sz="1600" dirty="0"/>
              <a:t>     </a:t>
            </a:r>
            <a:r>
              <a:rPr kumimoji="0" lang="ru-RU" altLang="ru-RU" sz="1600" dirty="0"/>
              <a:t>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dirty="0"/>
              <a:t>                       </a:t>
            </a:r>
            <a:r>
              <a:rPr kumimoji="0" lang="en-US" altLang="ru-RU" sz="1600" dirty="0"/>
              <a:t>              </a:t>
            </a:r>
            <a:r>
              <a:rPr kumimoji="0" lang="ru-RU" altLang="ru-RU" sz="1600" dirty="0"/>
              <a:t>    </a:t>
            </a:r>
            <a:r>
              <a:rPr kumimoji="0" lang="en-US" altLang="ru-RU" sz="1600" dirty="0"/>
              <a:t> </a:t>
            </a:r>
            <a:r>
              <a:rPr kumimoji="0" lang="ru-RU" altLang="ru-RU" sz="1600" dirty="0"/>
              <a:t>выручка от продаж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1600" dirty="0"/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1A2670-638E-4B57-A95F-1D14DE14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85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>
            <a:extLst>
              <a:ext uri="{FF2B5EF4-FFF2-40B4-BE49-F238E27FC236}">
                <a16:creationId xmlns:a16="http://schemas.microsoft.com/office/drawing/2014/main" id="{EBDFE6A0-58BE-4B9A-9094-39F1B53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Показатели доходности продаж ПАО «ГМК "Норильский никель"»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DFB0344-4BD3-412E-BD90-D1CB79ED3A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0538" y="2066926"/>
          <a:ext cx="824865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Прямоуг. 2">
            <a:extLst>
              <a:ext uri="{FF2B5EF4-FFF2-40B4-BE49-F238E27FC236}">
                <a16:creationId xmlns:a16="http://schemas.microsoft.com/office/drawing/2014/main" id="{A4EE88D7-D690-4C4E-A33C-0A9E9A36E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2400" b="1" dirty="0"/>
              <a:t>Как оценить операционные и финансовые  </a:t>
            </a:r>
            <a:br>
              <a:rPr kumimoji="0" lang="ru-RU" altLang="ru-RU" sz="2400" b="1" dirty="0"/>
            </a:br>
            <a:r>
              <a:rPr kumimoji="0" lang="ru-RU" altLang="ru-RU" sz="2400" b="1" dirty="0"/>
              <a:t>          результаты?</a:t>
            </a:r>
            <a:br>
              <a:rPr kumimoji="0" lang="ru-RU" altLang="ru-RU" sz="2400" b="1" dirty="0"/>
            </a:br>
            <a:endParaRPr kumimoji="0" lang="ru-RU" altLang="ru-RU" sz="2400" b="1" dirty="0"/>
          </a:p>
        </p:txBody>
      </p:sp>
      <p:sp>
        <p:nvSpPr>
          <p:cNvPr id="93187" name="Прямоуг. 3">
            <a:extLst>
              <a:ext uri="{FF2B5EF4-FFF2-40B4-BE49-F238E27FC236}">
                <a16:creationId xmlns:a16="http://schemas.microsoft.com/office/drawing/2014/main" id="{42DB8E79-EE82-418F-AC0E-D5EB18F99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 </a:t>
            </a:r>
            <a:r>
              <a:rPr kumimoji="0" lang="fr-FR" altLang="ru-RU" sz="2000" dirty="0"/>
              <a:t>NI</a:t>
            </a:r>
            <a:r>
              <a:rPr kumimoji="0" lang="ru-RU" altLang="ru-RU" sz="2000" dirty="0"/>
              <a:t> + %-е </a:t>
            </a:r>
            <a:r>
              <a:rPr kumimoji="0" lang="ru-RU" altLang="ru-RU" sz="2000" dirty="0" err="1"/>
              <a:t>рсх</a:t>
            </a:r>
            <a:r>
              <a:rPr kumimoji="0" lang="ru-RU" altLang="ru-RU" sz="2000" dirty="0"/>
              <a:t> (1 – </a:t>
            </a:r>
            <a:r>
              <a:rPr kumimoji="0" lang="fr-FR" altLang="ru-RU" sz="2000" dirty="0"/>
              <a:t>tax</a:t>
            </a:r>
            <a:r>
              <a:rPr kumimoji="0" lang="ru-RU" altLang="ru-RU" sz="2000" dirty="0"/>
              <a:t>)</a:t>
            </a:r>
            <a:endParaRPr kumimoji="0" lang="fr-FR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</a:t>
            </a:r>
            <a:r>
              <a:rPr kumimoji="0" lang="fr-FR" altLang="ru-RU" sz="2000" dirty="0"/>
              <a:t>ROA</a:t>
            </a:r>
            <a:r>
              <a:rPr kumimoji="0" lang="ru-RU" altLang="ru-RU" sz="2000" dirty="0"/>
              <a:t> = 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 ср. вел. активов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Использование </a:t>
            </a:r>
            <a:r>
              <a:rPr kumimoji="0" lang="en-US" altLang="ru-RU" sz="2000" dirty="0"/>
              <a:t>RO</a:t>
            </a:r>
            <a:r>
              <a:rPr kumimoji="0" lang="ru-RU" altLang="ru-RU" sz="2000" dirty="0"/>
              <a:t>А в анализе и управлении: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kumimoji="0" lang="ru-RU" altLang="ru-RU" sz="2000" dirty="0"/>
              <a:t>высокий показатель </a:t>
            </a:r>
            <a:r>
              <a:rPr kumimoji="0" lang="en-US" altLang="ru-RU" sz="2000" dirty="0"/>
              <a:t>RO</a:t>
            </a:r>
            <a:r>
              <a:rPr kumimoji="0" lang="ru-RU" altLang="ru-RU" sz="2000" dirty="0"/>
              <a:t>А может говорить о высокой отдаче или что активы занижены.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ru-RU" altLang="ru-RU" sz="20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kumimoji="0" lang="en-US" altLang="ru-RU" sz="2000" dirty="0"/>
              <a:t>  </a:t>
            </a:r>
            <a:r>
              <a:rPr kumimoji="0" lang="ru-RU" altLang="ru-RU" sz="2000" dirty="0"/>
              <a:t>                                  </a:t>
            </a:r>
            <a:r>
              <a:rPr kumimoji="0" lang="en-US" altLang="ru-RU" sz="2000" dirty="0"/>
              <a:t> </a:t>
            </a: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Чистая прибыль  х 100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</a:t>
            </a:r>
            <a:r>
              <a:rPr kumimoji="0" lang="fr-FR" altLang="ru-RU" sz="2000" dirty="0"/>
              <a:t>RO</a:t>
            </a:r>
            <a:r>
              <a:rPr kumimoji="0" lang="ru-RU" altLang="ru-RU" sz="2000" dirty="0"/>
              <a:t>Е =     ----------------------------------------------------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Ср. величина собств. капитала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kumimoji="0" lang="en-US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</p:txBody>
      </p:sp>
      <p:sp>
        <p:nvSpPr>
          <p:cNvPr id="93188" name="Нижний колонтитул 1">
            <a:extLst>
              <a:ext uri="{FF2B5EF4-FFF2-40B4-BE49-F238E27FC236}">
                <a16:creationId xmlns:a16="http://schemas.microsoft.com/office/drawing/2014/main" id="{E12EA65F-AFBA-44DE-86A9-41492D6E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Прямоуг. 2">
            <a:extLst>
              <a:ext uri="{FF2B5EF4-FFF2-40B4-BE49-F238E27FC236}">
                <a16:creationId xmlns:a16="http://schemas.microsoft.com/office/drawing/2014/main" id="{14934C99-BC07-4FD7-8F5A-60F96FECD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zh-CN" sz="2400"/>
              <a:t>   2.2.Пример некорректной оценки доходности активов </a:t>
            </a:r>
            <a:br>
              <a:rPr kumimoji="0" lang="ru-RU" altLang="zh-CN" sz="1600"/>
            </a:br>
            <a:endParaRPr kumimoji="0" lang="ru-RU" altLang="ru-RU" sz="1400"/>
          </a:p>
        </p:txBody>
      </p:sp>
      <p:graphicFrame>
        <p:nvGraphicFramePr>
          <p:cNvPr id="53251" name="Группа 3">
            <a:extLst>
              <a:ext uri="{FF2B5EF4-FFF2-40B4-BE49-F238E27FC236}">
                <a16:creationId xmlns:a16="http://schemas.microsoft.com/office/drawing/2014/main" id="{B8CD7D26-7284-4089-AB90-E870BBE300CC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64660808"/>
              </p:ext>
            </p:extLst>
          </p:nvPr>
        </p:nvGraphicFramePr>
        <p:xfrm>
          <a:off x="437781" y="1052736"/>
          <a:ext cx="8686800" cy="5534026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Компания, не использующая заемный капитал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Компания,  использующая заемный капитал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10000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10000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Операционные расходы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6000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6000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Прибыль от продаж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4000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4000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%-е расходы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  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500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40%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1600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1400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Чистая прибыль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2400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2100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10000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10000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1) </a:t>
                      </a: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ROA =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NI/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активы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24%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21%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8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2) </a:t>
                      </a: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ROA = (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NI + 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%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)/ 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активы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24%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26%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32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3)            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NI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+ %(1-0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,4)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</a:t>
                      </a:r>
                      <a:r>
                        <a:rPr kumimoji="0" 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ROA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= --------------------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                      активы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24%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24%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4261" name="Нижний колонтитул 1">
            <a:extLst>
              <a:ext uri="{FF2B5EF4-FFF2-40B4-BE49-F238E27FC236}">
                <a16:creationId xmlns:a16="http://schemas.microsoft.com/office/drawing/2014/main" id="{5EE29DD7-B4FD-45AA-A461-482547BF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FA892-09FE-4060-966C-9E9B52CA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роста: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3E9B18-6DD6-4235-9C51-878A1382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рост</a:t>
            </a:r>
            <a:r>
              <a:rPr lang="en-US" altLang="ru-RU" sz="3200" dirty="0"/>
              <a:t> </a:t>
            </a:r>
            <a:r>
              <a:rPr lang="ru-RU" altLang="ru-RU" sz="3200" dirty="0"/>
              <a:t>активов?</a:t>
            </a:r>
            <a:r>
              <a:rPr lang="en-US" altLang="ru-RU" sz="3200" dirty="0"/>
              <a:t> </a:t>
            </a:r>
            <a:endParaRPr lang="ru-RU" altLang="ru-RU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рост продаж?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рост прибыли?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</a:t>
            </a:r>
            <a:r>
              <a:rPr lang="ru-RU" altLang="ru-RU" dirty="0"/>
              <a:t>рост </a:t>
            </a:r>
            <a:r>
              <a:rPr lang="ru-RU" altLang="ru-RU" sz="3200" dirty="0"/>
              <a:t>ценности (стоимости) компании?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dirty="0"/>
              <a:t> </a:t>
            </a:r>
            <a:endParaRPr lang="ru-RU" altLang="ru-RU" sz="3200" dirty="0"/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11F29C-AD28-41DF-9780-AFF5798C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4652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Прямоуг. 2">
            <a:extLst>
              <a:ext uri="{FF2B5EF4-FFF2-40B4-BE49-F238E27FC236}">
                <a16:creationId xmlns:a16="http://schemas.microsoft.com/office/drawing/2014/main" id="{BA5CABC4-1A1C-449C-B1B6-4CFE15CDD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066800"/>
          </a:xfrm>
        </p:spPr>
        <p:txBody>
          <a:bodyPr/>
          <a:lstStyle/>
          <a:p>
            <a:pPr eaLnBrk="1" hangingPunct="1"/>
            <a:r>
              <a:rPr kumimoji="0" lang="ru-RU" altLang="ru-RU" sz="2800" b="1" dirty="0"/>
              <a:t> Как оценить вклад деловой активности в увеличение ценности компании?</a:t>
            </a:r>
            <a:br>
              <a:rPr kumimoji="0" lang="ru-RU" altLang="ru-RU" sz="2800" b="1" dirty="0"/>
            </a:br>
            <a:endParaRPr kumimoji="0" lang="ru-RU" altLang="ru-RU" sz="3200" b="1" dirty="0"/>
          </a:p>
        </p:txBody>
      </p:sp>
      <p:sp>
        <p:nvSpPr>
          <p:cNvPr id="102403" name="Прямоуг. 3">
            <a:extLst>
              <a:ext uri="{FF2B5EF4-FFF2-40B4-BE49-F238E27FC236}">
                <a16:creationId xmlns:a16="http://schemas.microsoft.com/office/drawing/2014/main" id="{CAA44C3D-DB78-44BD-94AA-77CA8313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0224" y="980728"/>
            <a:ext cx="8218488" cy="574074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ru-RU" altLang="ru-RU" sz="2000" b="1" dirty="0"/>
              <a:t>Оборачиваемость совокупных активов (</a:t>
            </a:r>
            <a:r>
              <a:rPr kumimoji="0" lang="en-US" altLang="ru-RU" sz="2000" b="1" dirty="0"/>
              <a:t>Total Asset Turnover</a:t>
            </a:r>
            <a:r>
              <a:rPr kumimoji="0" lang="ru-RU" altLang="ru-RU" sz="2000" b="1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 dirty="0"/>
              <a:t>    </a:t>
            </a:r>
            <a:r>
              <a:rPr kumimoji="0" lang="ru-RU" altLang="ru-RU" sz="2000" dirty="0"/>
              <a:t>                                </a:t>
            </a:r>
            <a:r>
              <a:rPr kumimoji="0" lang="ru-RU" altLang="ru-RU" sz="1800" dirty="0"/>
              <a:t>  Выручка от продажи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800" dirty="0"/>
              <a:t>           </a:t>
            </a:r>
            <a:r>
              <a:rPr kumimoji="0" lang="ru-RU" altLang="ru-RU" sz="1800" dirty="0"/>
              <a:t>                -------------------------------------------------------------------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         Средняя стоимость активов </a:t>
            </a:r>
          </a:p>
          <a:p>
            <a:pPr eaLnBrk="1" hangingPunct="1">
              <a:lnSpc>
                <a:spcPct val="80000"/>
              </a:lnSpc>
            </a:pPr>
            <a:endParaRPr kumimoji="0" lang="ru-RU" altLang="ru-RU" sz="2000" b="1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b="1" dirty="0"/>
              <a:t>Коэффициент оборачиваемости оборотных активов (</a:t>
            </a:r>
            <a:r>
              <a:rPr kumimoji="0" lang="en-US" altLang="ru-RU" sz="2000" b="1" dirty="0"/>
              <a:t>Working Capital Turnover</a:t>
            </a:r>
            <a:r>
              <a:rPr kumimoji="0" lang="ru-RU" altLang="ru-RU" sz="2000" b="1" dirty="0"/>
              <a:t>):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            Выручка от продажи          </a:t>
            </a:r>
            <a:endParaRPr kumimoji="0" lang="en-US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dirty="0"/>
              <a:t>         </a:t>
            </a:r>
            <a:r>
              <a:rPr kumimoji="0" lang="ru-RU" altLang="ru-RU" sz="2000" dirty="0"/>
              <a:t> ---------------------------------------------------------------------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    Ср. стоимость оборотных активов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или: длительность одного оборота в днях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 dirty="0"/>
              <a:t>При углубленном анализе рассчитываются: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 показатель оборачиваемости запасов, который уточняется: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kumimoji="0" lang="ru-RU" altLang="ru-RU" sz="1600" dirty="0"/>
              <a:t> а) по сырью и материалам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kumimoji="0" lang="ru-RU" altLang="ru-RU" sz="1600" dirty="0"/>
              <a:t> б) по незавершенному производству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kumimoji="0" lang="ru-RU" altLang="ru-RU" sz="1600" dirty="0"/>
              <a:t> в) по готовой продукции</a:t>
            </a:r>
            <a:r>
              <a:rPr kumimoji="0" lang="ru-RU" altLang="ru-RU" sz="2000" dirty="0"/>
              <a:t> 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ru-RU" altLang="ru-RU" sz="2000" dirty="0"/>
              <a:t> </a:t>
            </a:r>
            <a:endParaRPr kumimoji="0" lang="ru-RU" altLang="ru-RU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</a:t>
            </a:r>
          </a:p>
        </p:txBody>
      </p:sp>
      <p:sp>
        <p:nvSpPr>
          <p:cNvPr id="102404" name="Нижний колонтитул 1">
            <a:extLst>
              <a:ext uri="{FF2B5EF4-FFF2-40B4-BE49-F238E27FC236}">
                <a16:creationId xmlns:a16="http://schemas.microsoft.com/office/drawing/2014/main" id="{F6EC134E-EFB7-481F-8C25-ED8C50DE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flipV="1">
            <a:off x="3203848" y="6721474"/>
            <a:ext cx="2815952" cy="45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A20D24-2961-49F7-94FE-AB9887C0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Факторный анализ: модели Дюпон 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105657-68A1-4CDF-BC11-13CF6815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dirty="0"/>
              <a:t>        Прибыль         </a:t>
            </a:r>
            <a:r>
              <a:rPr kumimoji="0" lang="ru-RU" altLang="ru-RU" sz="2000" dirty="0" err="1"/>
              <a:t>Прибыль</a:t>
            </a:r>
            <a:r>
              <a:rPr kumimoji="0" lang="ru-RU" altLang="ru-RU" sz="2000" dirty="0"/>
              <a:t>                    выручка от продажи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2000" dirty="0"/>
              <a:t> </a:t>
            </a:r>
            <a:r>
              <a:rPr kumimoji="0" lang="ru-RU" altLang="ru-RU" sz="2000" dirty="0"/>
              <a:t>1. </a:t>
            </a:r>
            <a:r>
              <a:rPr kumimoji="0" lang="en-US" altLang="ru-RU" sz="2000" dirty="0"/>
              <a:t>  </a:t>
            </a:r>
            <a:r>
              <a:rPr kumimoji="0" lang="ru-RU" altLang="ru-RU" sz="2000" dirty="0"/>
              <a:t>--------------  =  --------------------------  х  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2000" dirty="0"/>
              <a:t>    </a:t>
            </a:r>
            <a:r>
              <a:rPr kumimoji="0" lang="ru-RU" altLang="ru-RU" sz="2000" dirty="0"/>
              <a:t>     активы         выручка от продажи            активы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/>
              <a:t> 2.   </a:t>
            </a:r>
            <a:r>
              <a:rPr kumimoji="0" lang="ru-RU" altLang="ru-RU" sz="2000" dirty="0"/>
              <a:t>                 П                  </a:t>
            </a:r>
            <a:r>
              <a:rPr kumimoji="0" lang="ru-RU" altLang="ru-RU" sz="2000" dirty="0" err="1"/>
              <a:t>П</a:t>
            </a:r>
            <a:endParaRPr kumimoji="0" lang="ru-RU" altLang="ru-RU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dirty="0"/>
              <a:t>                    </a:t>
            </a:r>
            <a:r>
              <a:rPr kumimoji="0" lang="en-US" altLang="ru-RU" sz="2000" dirty="0"/>
              <a:t>   </a:t>
            </a:r>
            <a:r>
              <a:rPr kumimoji="0" lang="ru-RU" altLang="ru-RU" sz="2000" dirty="0"/>
              <a:t>------- х А      ----- х (СК+ЗК)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dirty="0"/>
              <a:t>         </a:t>
            </a:r>
            <a:r>
              <a:rPr kumimoji="0" lang="en-US" altLang="ru-RU" sz="2000" dirty="0"/>
              <a:t> </a:t>
            </a:r>
            <a:r>
              <a:rPr kumimoji="0" lang="ru-RU" altLang="ru-RU" sz="2000" dirty="0"/>
              <a:t>   П         А    </a:t>
            </a:r>
            <a:r>
              <a:rPr kumimoji="0" lang="en-US" altLang="ru-RU" sz="2000" dirty="0"/>
              <a:t> </a:t>
            </a:r>
            <a:r>
              <a:rPr kumimoji="0" lang="ru-RU" altLang="ru-RU" sz="2000" dirty="0"/>
              <a:t>             А                                     П                ЗК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2000" dirty="0"/>
              <a:t>ROE</a:t>
            </a:r>
            <a:r>
              <a:rPr kumimoji="0" lang="ru-RU" altLang="ru-RU" sz="2000" dirty="0"/>
              <a:t> = ------ = ----------- = ------------------------------- =  ----- х (1 +  -----)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dirty="0"/>
              <a:t>        </a:t>
            </a:r>
            <a:r>
              <a:rPr kumimoji="0" lang="en-US" altLang="ru-RU" sz="2000" dirty="0"/>
              <a:t> </a:t>
            </a:r>
            <a:r>
              <a:rPr kumimoji="0" lang="ru-RU" altLang="ru-RU" sz="2000" dirty="0"/>
              <a:t> </a:t>
            </a:r>
            <a:r>
              <a:rPr kumimoji="0" lang="en-US" altLang="ru-RU" sz="2000" dirty="0"/>
              <a:t> </a:t>
            </a:r>
            <a:r>
              <a:rPr kumimoji="0" lang="ru-RU" altLang="ru-RU" sz="2000" dirty="0"/>
              <a:t> СК         </a:t>
            </a:r>
            <a:r>
              <a:rPr kumimoji="0" lang="ru-RU" altLang="ru-RU" sz="2000" dirty="0" err="1"/>
              <a:t>СК</a:t>
            </a:r>
            <a:r>
              <a:rPr kumimoji="0" lang="ru-RU" altLang="ru-RU" sz="2000" dirty="0"/>
              <a:t>                        </a:t>
            </a:r>
            <a:r>
              <a:rPr kumimoji="0" lang="ru-RU" altLang="ru-RU" sz="2000" dirty="0" err="1"/>
              <a:t>СК</a:t>
            </a:r>
            <a:r>
              <a:rPr kumimoji="0" lang="ru-RU" altLang="ru-RU" sz="2000" dirty="0"/>
              <a:t>                         А                СК</a:t>
            </a:r>
            <a:endParaRPr lang="en-US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2721D4-B63E-4728-9932-A12EE0C2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411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Заголовок 1">
            <a:extLst>
              <a:ext uri="{FF2B5EF4-FFF2-40B4-BE49-F238E27FC236}">
                <a16:creationId xmlns:a16="http://schemas.microsoft.com/office/drawing/2014/main" id="{5653106C-4174-4798-836A-F788F166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/>
              <a:t>Финансовая модель на основе дерева </a:t>
            </a:r>
            <a:r>
              <a:rPr lang="en-US" altLang="ru-RU" sz="2400" b="1" i="1"/>
              <a:t>ROE</a:t>
            </a:r>
            <a:r>
              <a:rPr lang="en-US" altLang="ru-RU" sz="2400" b="1"/>
              <a:t> </a:t>
            </a:r>
            <a:r>
              <a:rPr lang="ru-RU" altLang="ru-RU" sz="2400" b="1"/>
              <a:t>для ПАО «ГМК "Норильский никель"» 2017-2019гг</a:t>
            </a:r>
          </a:p>
        </p:txBody>
      </p:sp>
      <p:sp>
        <p:nvSpPr>
          <p:cNvPr id="123907" name="Объект 2">
            <a:extLst>
              <a:ext uri="{FF2B5EF4-FFF2-40B4-BE49-F238E27FC236}">
                <a16:creationId xmlns:a16="http://schemas.microsoft.com/office/drawing/2014/main" id="{5EAEE865-F260-4754-874A-3E2BB255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575" y="3151188"/>
            <a:ext cx="7886700" cy="3263900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123908" name="Rectangle 2">
            <a:extLst>
              <a:ext uri="{FF2B5EF4-FFF2-40B4-BE49-F238E27FC236}">
                <a16:creationId xmlns:a16="http://schemas.microsoft.com/office/drawing/2014/main" id="{4537DE1F-43AD-4441-BDBE-8D07319F8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803400"/>
            <a:ext cx="139700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500"/>
          </a:p>
        </p:txBody>
      </p:sp>
      <p:graphicFrame>
        <p:nvGraphicFramePr>
          <p:cNvPr id="123909" name="Объект 4">
            <a:extLst>
              <a:ext uri="{FF2B5EF4-FFF2-40B4-BE49-F238E27FC236}">
                <a16:creationId xmlns:a16="http://schemas.microsoft.com/office/drawing/2014/main" id="{457D0411-4D0E-4504-BA8F-824154FC94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1557338"/>
          <a:ext cx="7559675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Слайд" r:id="rId3" imgW="4570530" imgH="3427618" progId="PowerPoint.Slide.12">
                  <p:embed/>
                </p:oleObj>
              </mc:Choice>
              <mc:Fallback>
                <p:oleObj name="Слайд" r:id="rId3" imgW="4570530" imgH="3427618" progId="PowerPoint.Slide.12">
                  <p:embed/>
                  <p:pic>
                    <p:nvPicPr>
                      <p:cNvPr id="123909" name="Объект 4">
                        <a:extLst>
                          <a:ext uri="{FF2B5EF4-FFF2-40B4-BE49-F238E27FC236}">
                            <a16:creationId xmlns:a16="http://schemas.microsoft.com/office/drawing/2014/main" id="{457D0411-4D0E-4504-BA8F-824154FC94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57338"/>
                        <a:ext cx="7559675" cy="572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0" name="Rectangle 3">
            <a:extLst>
              <a:ext uri="{FF2B5EF4-FFF2-40B4-BE49-F238E27FC236}">
                <a16:creationId xmlns:a16="http://schemas.microsoft.com/office/drawing/2014/main" id="{A0C75994-0917-4C5B-99A4-B88A32BCE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942013"/>
            <a:ext cx="1397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5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8FEE70-66EF-45C1-85CD-790DD4A9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Модели </a:t>
            </a:r>
            <a:r>
              <a:rPr lang="ru-RU" sz="2800" dirty="0" err="1"/>
              <a:t>Селлинга</a:t>
            </a:r>
            <a:r>
              <a:rPr lang="ru-RU" sz="2800" dirty="0"/>
              <a:t> и </a:t>
            </a:r>
            <a:r>
              <a:rPr lang="ru-RU" sz="2800" dirty="0" err="1"/>
              <a:t>Стикни</a:t>
            </a:r>
            <a:r>
              <a:rPr lang="ru-RU" sz="2800" dirty="0"/>
              <a:t>, </a:t>
            </a:r>
            <a:r>
              <a:rPr lang="ru-RU" sz="2800" dirty="0" err="1"/>
              <a:t>Пратта</a:t>
            </a:r>
            <a:r>
              <a:rPr lang="ru-RU" sz="2800" dirty="0"/>
              <a:t> и </a:t>
            </a:r>
            <a:r>
              <a:rPr lang="ru-RU" sz="2800" dirty="0" err="1"/>
              <a:t>Хирста</a:t>
            </a:r>
            <a:r>
              <a:rPr lang="ru-RU" sz="2800" dirty="0"/>
              <a:t>: </a:t>
            </a:r>
            <a:r>
              <a:rPr kumimoji="0" lang="ru-RU" altLang="ru-RU" sz="2800" b="1" dirty="0"/>
              <a:t>учет влияния финансовых решений</a:t>
            </a:r>
            <a:endParaRPr lang="en-US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F56CD9-8B59-4A4C-9DA4-DAF18030D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</a:t>
            </a:r>
            <a:r>
              <a:rPr kumimoji="0" lang="en-US" altLang="ru-RU" sz="1800" dirty="0"/>
              <a:t>ROE = ROA </a:t>
            </a:r>
            <a:r>
              <a:rPr kumimoji="0" lang="ru-RU" altLang="ru-RU" sz="1800" dirty="0"/>
              <a:t>х</a:t>
            </a:r>
            <a:r>
              <a:rPr kumimoji="0" lang="en-US" altLang="ru-RU" sz="1800" dirty="0"/>
              <a:t> (CSL) x (CEL) = </a:t>
            </a: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    </a:t>
            </a:r>
            <a:r>
              <a:rPr kumimoji="0" lang="fr-FR" altLang="ru-RU" sz="1800" dirty="0"/>
              <a:t>Net income</a:t>
            </a:r>
            <a:r>
              <a:rPr kumimoji="0" lang="ru-RU" altLang="ru-RU" sz="1800" dirty="0"/>
              <a:t> (</a:t>
            </a:r>
            <a:r>
              <a:rPr kumimoji="0" lang="fr-FR" altLang="ru-RU" sz="1800" dirty="0"/>
              <a:t>NI</a:t>
            </a:r>
            <a:r>
              <a:rPr kumimoji="0" lang="ru-RU" altLang="ru-RU" sz="1800" dirty="0"/>
              <a:t>)         </a:t>
            </a:r>
            <a:r>
              <a:rPr kumimoji="0" lang="fr-FR" altLang="ru-RU" sz="1800" dirty="0"/>
              <a:t>NI</a:t>
            </a:r>
            <a:r>
              <a:rPr kumimoji="0" lang="ru-RU" altLang="ru-RU" sz="1800" dirty="0"/>
              <a:t> + %                 </a:t>
            </a:r>
            <a:r>
              <a:rPr kumimoji="0" lang="ru-RU" altLang="ru-RU" sz="1800" dirty="0" err="1"/>
              <a:t>ср.вел</a:t>
            </a:r>
            <a:r>
              <a:rPr kumimoji="0" lang="ru-RU" altLang="ru-RU" sz="1800" dirty="0"/>
              <a:t>. активов             </a:t>
            </a:r>
            <a:r>
              <a:rPr kumimoji="0" lang="fr-FR" altLang="ru-RU" sz="1800" dirty="0"/>
              <a:t>NI</a:t>
            </a: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= --------------------   = ------------------------ х ---------------------- х 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   ср. величина СК    ср. вел. активов     ср. величина СК       </a:t>
            </a:r>
            <a:r>
              <a:rPr kumimoji="0" lang="en-US" altLang="ru-RU" sz="1800" dirty="0"/>
              <a:t>NI</a:t>
            </a:r>
            <a:r>
              <a:rPr kumimoji="0" lang="ru-RU" altLang="ru-RU" sz="1800" dirty="0"/>
              <a:t> +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800" dirty="0"/>
              <a:t>CSL </a:t>
            </a:r>
            <a:r>
              <a:rPr kumimoji="0" lang="ru-RU" altLang="ru-RU" sz="1800" dirty="0"/>
              <a:t>- финансовый </a:t>
            </a:r>
            <a:r>
              <a:rPr kumimoji="0" lang="ru-RU" altLang="ru-RU" sz="1800" dirty="0" err="1"/>
              <a:t>левередж</a:t>
            </a:r>
            <a:r>
              <a:rPr kumimoji="0" lang="ru-RU" altLang="ru-RU" sz="1800" dirty="0"/>
              <a:t> (мультипликатор капитала</a:t>
            </a:r>
            <a:r>
              <a:rPr kumimoji="0" lang="en-US" altLang="ru-RU" sz="1800" dirty="0"/>
              <a:t>,)</a:t>
            </a:r>
            <a:endParaRPr kumimoji="0" lang="ru-RU" altLang="ru-RU" sz="1800" dirty="0"/>
          </a:p>
          <a:p>
            <a:pPr eaLnBrk="1" hangingPunct="1">
              <a:lnSpc>
                <a:spcPct val="80000"/>
              </a:lnSpc>
            </a:pPr>
            <a:r>
              <a:rPr kumimoji="0" lang="en-US" altLang="ru-RU" sz="1800" dirty="0"/>
              <a:t>CEL </a:t>
            </a:r>
            <a:r>
              <a:rPr kumimoji="0" lang="ru-RU" altLang="ru-RU" sz="1800" dirty="0"/>
              <a:t>- показатель эффективности использования финансового </a:t>
            </a:r>
            <a:r>
              <a:rPr kumimoji="0" lang="ru-RU" altLang="ru-RU" sz="1800" dirty="0" err="1"/>
              <a:t>левереджа</a:t>
            </a:r>
            <a:endParaRPr kumimoji="0" lang="ru-RU" altLang="ru-RU" sz="1800" dirty="0"/>
          </a:p>
          <a:p>
            <a:pPr eaLnBrk="1" hangingPunct="1">
              <a:lnSpc>
                <a:spcPct val="80000"/>
              </a:lnSpc>
            </a:pPr>
            <a:endParaRPr lang="ru-RU" sz="1800" dirty="0"/>
          </a:p>
          <a:p>
            <a:pPr eaLnBrk="1" hangingPunct="1">
              <a:lnSpc>
                <a:spcPct val="80000"/>
              </a:lnSpc>
            </a:pPr>
            <a:endParaRPr lang="ru-RU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dirty="0"/>
              <a:t>                   </a:t>
            </a:r>
            <a:r>
              <a:rPr kumimoji="0" lang="en-US" altLang="ru-RU" sz="1800" dirty="0"/>
              <a:t>EAT     </a:t>
            </a:r>
            <a:r>
              <a:rPr kumimoji="0" lang="ru-RU" altLang="ru-RU" sz="1800" dirty="0"/>
              <a:t> </a:t>
            </a:r>
            <a:r>
              <a:rPr kumimoji="0" lang="en-US" altLang="ru-RU" sz="1800" dirty="0"/>
              <a:t> EBIT      Sales      EBT </a:t>
            </a:r>
            <a:r>
              <a:rPr kumimoji="0" lang="ru-RU" altLang="ru-RU" sz="1800" dirty="0"/>
              <a:t>  </a:t>
            </a:r>
            <a:r>
              <a:rPr kumimoji="0" lang="en-US" altLang="ru-RU" sz="1800" dirty="0"/>
              <a:t>   Assets    EAT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800" dirty="0"/>
              <a:t>       </a:t>
            </a:r>
            <a:r>
              <a:rPr kumimoji="0" lang="en-US" altLang="ru-RU" sz="1800" dirty="0"/>
              <a:t> ROE = --------- = -------- x --------- x --------- x -------- x 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800" dirty="0"/>
              <a:t>                   Equity   </a:t>
            </a:r>
            <a:r>
              <a:rPr kumimoji="0" lang="ru-RU" altLang="ru-RU" sz="1800" dirty="0"/>
              <a:t>  </a:t>
            </a:r>
            <a:r>
              <a:rPr kumimoji="0" lang="en-US" altLang="ru-RU" sz="1800" dirty="0"/>
              <a:t>Sales     assets   </a:t>
            </a:r>
            <a:r>
              <a:rPr kumimoji="0" lang="ru-RU" altLang="ru-RU" sz="1800" dirty="0"/>
              <a:t> </a:t>
            </a:r>
            <a:r>
              <a:rPr kumimoji="0" lang="en-US" altLang="ru-RU" sz="1800" dirty="0"/>
              <a:t> EBIT     Equity     EBT</a:t>
            </a:r>
            <a:endParaRPr lang="en-US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3447F9-CF88-4105-B563-F2041388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769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004A-5821-4E5A-AD40-FB9213C2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О финансовой устойчивости</a:t>
            </a:r>
            <a:endParaRPr lang="en-US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EC6725-A897-4A49-82ED-29699FD3A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113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Коэффициент обеспеченности оборотных активов собственными оборотными средствами (</a:t>
            </a:r>
            <a:r>
              <a:rPr kumimoji="0" lang="en-US" altLang="ru-RU" sz="2000" dirty="0"/>
              <a:t>Net Working Capital Ratio</a:t>
            </a:r>
            <a:r>
              <a:rPr kumimoji="0" lang="ru-RU" altLang="ru-RU" sz="20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Собственные оборотные средства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dirty="0"/>
              <a:t>            -----</a:t>
            </a:r>
            <a:r>
              <a:rPr kumimoji="0" lang="ru-RU" altLang="ru-RU" sz="2000" dirty="0"/>
              <a:t>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       Оборотные средства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Коэффициент соотношения заемных и собственных средств (плечо финансового рычага, </a:t>
            </a:r>
            <a:r>
              <a:rPr kumimoji="0" lang="en-US" altLang="ru-RU" sz="2000" dirty="0"/>
              <a:t>Debt</a:t>
            </a:r>
            <a:r>
              <a:rPr kumimoji="0" lang="ru-RU" altLang="ru-RU" sz="2000" dirty="0"/>
              <a:t>/</a:t>
            </a:r>
            <a:r>
              <a:rPr kumimoji="0" lang="en-US" altLang="ru-RU" sz="2000" dirty="0"/>
              <a:t>Equity Ratio</a:t>
            </a:r>
            <a:r>
              <a:rPr kumimoji="0" lang="ru-RU" altLang="ru-RU" sz="2000" dirty="0"/>
              <a:t>):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Заемные средства</a:t>
            </a:r>
            <a:r>
              <a:rPr kumimoji="0" lang="ru-RU" altLang="ru-RU" sz="2000" b="1" dirty="0"/>
              <a:t> </a:t>
            </a: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b="1" dirty="0"/>
              <a:t>       </a:t>
            </a:r>
            <a:r>
              <a:rPr kumimoji="0" lang="ru-RU" altLang="ru-RU" sz="2000" b="1" dirty="0"/>
              <a:t> -----------------------------------------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 dirty="0"/>
              <a:t>           </a:t>
            </a:r>
            <a:r>
              <a:rPr kumimoji="0" lang="ru-RU" altLang="ru-RU" sz="2000" dirty="0"/>
              <a:t>Собственные средства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/>
              <a:t>                                                         Активы</a:t>
            </a:r>
          </a:p>
          <a:p>
            <a:r>
              <a:rPr kumimoji="0" lang="ru-RU" altLang="ru-RU" sz="2000" dirty="0"/>
              <a:t>Мультипликатор капитала:   -------------------------------------</a:t>
            </a:r>
          </a:p>
          <a:p>
            <a:pPr eaLnBrk="1" hangingPunct="1">
              <a:buFontTx/>
              <a:buNone/>
            </a:pPr>
            <a:r>
              <a:rPr lang="ru-RU" altLang="ru-RU" sz="2000" dirty="0"/>
              <a:t>                                                с</a:t>
            </a:r>
            <a:r>
              <a:rPr kumimoji="0" lang="ru-RU" altLang="ru-RU" sz="2000" dirty="0"/>
              <a:t>обственный капитал</a:t>
            </a:r>
          </a:p>
          <a:p>
            <a:pPr eaLnBrk="1" hangingPunct="1">
              <a:buFontTx/>
              <a:buNone/>
            </a:pPr>
            <a:r>
              <a:rPr kumimoji="0" lang="ru-RU" altLang="ru-RU" sz="2000" dirty="0"/>
              <a:t>	</a:t>
            </a:r>
            <a:r>
              <a:rPr kumimoji="0" lang="ru-RU" altLang="ru-RU" sz="1600" dirty="0"/>
              <a:t>Показывает: сколько заемных средств «притягивает» каждый рубль собственного капитала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5D1E67-88B8-4C7D-A811-B6F540D34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85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Прямоуг. 2">
            <a:extLst>
              <a:ext uri="{FF2B5EF4-FFF2-40B4-BE49-F238E27FC236}">
                <a16:creationId xmlns:a16="http://schemas.microsoft.com/office/drawing/2014/main" id="{458240B7-4C17-4499-9137-D296EAC87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2200" b="1" dirty="0"/>
              <a:t>Как оценить ликвидность?</a:t>
            </a:r>
            <a:endParaRPr kumimoji="0" lang="ru-RU" altLang="ru-RU" sz="2200" dirty="0"/>
          </a:p>
        </p:txBody>
      </p:sp>
      <p:sp>
        <p:nvSpPr>
          <p:cNvPr id="146435" name="Прямоуг. 3">
            <a:extLst>
              <a:ext uri="{FF2B5EF4-FFF2-40B4-BE49-F238E27FC236}">
                <a16:creationId xmlns:a16="http://schemas.microsoft.com/office/drawing/2014/main" id="{95BF6D51-BFCA-4CCB-AC67-71FD2137A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435975" cy="51419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900" b="1"/>
              <a:t>Анализ ликвидности по финансовым коэффициентам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200"/>
              <a:t>1.</a:t>
            </a:r>
            <a:r>
              <a:rPr kumimoji="0" lang="ru-RU" altLang="ru-RU" sz="1900"/>
              <a:t> Коэффициент текущей ликвидности (общего покрытия, </a:t>
            </a:r>
            <a:r>
              <a:rPr kumimoji="0" lang="en-US" altLang="ru-RU" sz="1900"/>
              <a:t>Current Ratio</a:t>
            </a:r>
            <a:r>
              <a:rPr kumimoji="0" lang="ru-RU" altLang="ru-RU" sz="1900"/>
              <a:t>):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900"/>
              <a:t>           Текущие активы (</a:t>
            </a:r>
            <a:r>
              <a:rPr kumimoji="0" lang="en-US" altLang="ru-RU" sz="1900"/>
              <a:t>II</a:t>
            </a:r>
            <a:r>
              <a:rPr kumimoji="0" lang="ru-RU" altLang="ru-RU" sz="1900"/>
              <a:t>-й раздел баланса)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1900"/>
              <a:t>  </a:t>
            </a:r>
            <a:r>
              <a:rPr kumimoji="0" lang="ru-RU" altLang="ru-RU" sz="1900"/>
              <a:t>   ---------------------------------------------------------------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900"/>
              <a:t>        Текущие пассивы (</a:t>
            </a:r>
            <a:r>
              <a:rPr kumimoji="0" lang="en-US" altLang="ru-RU" sz="1900"/>
              <a:t>V</a:t>
            </a:r>
            <a:r>
              <a:rPr kumimoji="0" lang="ru-RU" altLang="ru-RU" sz="1900"/>
              <a:t>-й раздел баланса)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900"/>
          </a:p>
          <a:p>
            <a:pPr>
              <a:lnSpc>
                <a:spcPct val="80000"/>
              </a:lnSpc>
              <a:buFontTx/>
              <a:buNone/>
            </a:pPr>
            <a:r>
              <a:rPr kumimoji="0" lang="ru-RU" altLang="ru-RU" sz="1900"/>
              <a:t>2. Коэффициент критической ликвидности, (быстрый коэффициент, </a:t>
            </a:r>
            <a:r>
              <a:rPr kumimoji="0" lang="en-US" altLang="ru-RU" sz="1900"/>
              <a:t>Quick Ratio</a:t>
            </a:r>
            <a:r>
              <a:rPr kumimoji="0" lang="ru-RU" altLang="ru-RU" sz="1900"/>
              <a:t>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ru-RU" altLang="ru-RU" sz="1900"/>
              <a:t>          Текущие активы - запасы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ru-RU" sz="1900"/>
              <a:t>          </a:t>
            </a:r>
            <a:r>
              <a:rPr kumimoji="0" lang="ru-RU" altLang="ru-RU" sz="1900"/>
              <a:t> </a:t>
            </a:r>
            <a:r>
              <a:rPr kumimoji="0" lang="en-US" altLang="ru-RU" sz="1900"/>
              <a:t>------</a:t>
            </a:r>
            <a:r>
              <a:rPr kumimoji="0" lang="ru-RU" altLang="ru-RU" sz="1900"/>
              <a:t>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ru-RU" altLang="ru-RU" sz="1900"/>
              <a:t>                 Текущие пассивы</a:t>
            </a:r>
          </a:p>
          <a:p>
            <a:pPr>
              <a:lnSpc>
                <a:spcPct val="80000"/>
              </a:lnSpc>
              <a:buFontTx/>
              <a:buNone/>
            </a:pPr>
            <a:endParaRPr kumimoji="0" lang="ru-RU" altLang="ru-RU" sz="1900"/>
          </a:p>
          <a:p>
            <a:pPr>
              <a:lnSpc>
                <a:spcPct val="80000"/>
              </a:lnSpc>
              <a:buFontTx/>
              <a:buNone/>
            </a:pPr>
            <a:r>
              <a:rPr kumimoji="0" lang="ru-RU" altLang="ru-RU" sz="1900"/>
              <a:t>3. Коэффициент абсолютной ликвидности (</a:t>
            </a:r>
            <a:r>
              <a:rPr kumimoji="0" lang="en-US" altLang="ru-RU" sz="1900"/>
              <a:t>Cash Ratio</a:t>
            </a:r>
            <a:r>
              <a:rPr kumimoji="0" lang="ru-RU" altLang="ru-RU" sz="1900"/>
              <a:t>):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kumimoji="0" lang="en-US" altLang="ru-RU" sz="1900"/>
              <a:t> </a:t>
            </a:r>
            <a:r>
              <a:rPr kumimoji="0" lang="ru-RU" altLang="ru-RU" sz="1900"/>
              <a:t>  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kumimoji="0" lang="ru-RU" altLang="ru-RU" sz="1900"/>
              <a:t>   ден.средства + краткоср. фин. вложения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kumimoji="0" lang="en-US" altLang="ru-RU" sz="1900"/>
              <a:t>    </a:t>
            </a:r>
            <a:r>
              <a:rPr kumimoji="0" lang="ru-RU" altLang="ru-RU" sz="1900"/>
              <a:t> </a:t>
            </a:r>
            <a:r>
              <a:rPr kumimoji="0" lang="en-US" altLang="ru-RU" sz="1900"/>
              <a:t>----</a:t>
            </a:r>
            <a:r>
              <a:rPr kumimoji="0" lang="ru-RU" altLang="ru-RU" sz="1900"/>
              <a:t>------------------------------------------------------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kumimoji="0" lang="ru-RU" altLang="ru-RU" sz="1900"/>
              <a:t>                           Текущие пассивы</a:t>
            </a:r>
            <a:endParaRPr kumimoji="0" lang="en-US" altLang="ru-RU" sz="1900"/>
          </a:p>
          <a:p>
            <a:pPr>
              <a:lnSpc>
                <a:spcPct val="80000"/>
              </a:lnSpc>
              <a:buFontTx/>
              <a:buNone/>
            </a:pPr>
            <a:endParaRPr kumimoji="0" lang="ru-RU" altLang="ru-RU" sz="1900"/>
          </a:p>
          <a:p>
            <a:pPr>
              <a:lnSpc>
                <a:spcPct val="80000"/>
              </a:lnSpc>
              <a:buFontTx/>
              <a:buNone/>
            </a:pPr>
            <a:endParaRPr kumimoji="0" lang="ru-RU" altLang="ru-RU" sz="190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190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1900"/>
          </a:p>
        </p:txBody>
      </p:sp>
      <p:sp>
        <p:nvSpPr>
          <p:cNvPr id="146436" name="Нижний колонтитул 1">
            <a:extLst>
              <a:ext uri="{FF2B5EF4-FFF2-40B4-BE49-F238E27FC236}">
                <a16:creationId xmlns:a16="http://schemas.microsoft.com/office/drawing/2014/main" id="{29664203-8672-4289-AED2-9F71110F4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BFA7DA-FD8C-4E0F-AE86-6857ADC4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ru-RU" sz="2800" dirty="0"/>
              <a:t>Интеграция концепции денежного потока в </a:t>
            </a:r>
            <a:r>
              <a:rPr kumimoji="0" lang="en-US" altLang="zh-CN" sz="2800" dirty="0">
                <a:ea typeface="SimSun" panose="02010600030101010101" pitchFamily="2" charset="-122"/>
              </a:rPr>
              <a:t>VBM</a:t>
            </a:r>
            <a:r>
              <a:rPr kumimoji="0" lang="ru-RU" altLang="zh-CN" sz="2800" dirty="0"/>
              <a:t> -анализ</a:t>
            </a:r>
            <a:endParaRPr lang="en-US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D3D22D-AEE9-4074-A8BD-799F7AC7C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b="1" dirty="0"/>
              <a:t>Обычно используется формула: </a:t>
            </a:r>
            <a:br>
              <a:rPr kumimoji="0" lang="ru-RU" altLang="ru-RU" sz="2400" b="1" dirty="0"/>
            </a:br>
            <a:endParaRPr kumimoji="0" lang="ru-RU" altLang="ru-RU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b="1" dirty="0"/>
              <a:t>FCF</a:t>
            </a:r>
            <a:r>
              <a:rPr kumimoji="0" lang="en-US" altLang="ru-RU" sz="2000" dirty="0"/>
              <a:t> </a:t>
            </a:r>
            <a:r>
              <a:rPr kumimoji="0" lang="en-US" altLang="ru-RU" sz="2000" b="1" dirty="0"/>
              <a:t>= </a:t>
            </a:r>
            <a:r>
              <a:rPr kumimoji="0" lang="ru-RU" altLang="ru-RU" sz="2000" b="1" dirty="0"/>
              <a:t>(</a:t>
            </a:r>
            <a:r>
              <a:rPr kumimoji="0" lang="en-US" altLang="ru-RU" sz="2000" b="1" dirty="0"/>
              <a:t>S-C)(1-T) + DP + </a:t>
            </a:r>
            <a:r>
              <a:rPr kumimoji="0" lang="en-US" altLang="ru-RU" sz="2000" b="1" dirty="0" err="1"/>
              <a:t>Sv</a:t>
            </a:r>
            <a:r>
              <a:rPr kumimoji="0" lang="ru-RU" altLang="ru-RU" sz="2000" b="1" dirty="0"/>
              <a:t> </a:t>
            </a:r>
            <a:r>
              <a:rPr kumimoji="0" lang="en-US" altLang="ru-RU" sz="2000" b="1" dirty="0"/>
              <a:t>- Capex – </a:t>
            </a:r>
            <a:r>
              <a:rPr kumimoji="0" lang="el-GR" altLang="ru-RU" sz="2000" b="1" dirty="0"/>
              <a:t>Δ</a:t>
            </a:r>
            <a:r>
              <a:rPr kumimoji="0" lang="en-US" altLang="ru-RU" sz="2000" b="1" dirty="0"/>
              <a:t>WC</a:t>
            </a:r>
            <a:endParaRPr kumimoji="0" lang="ru-RU" altLang="ru-RU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где </a:t>
            </a:r>
            <a:r>
              <a:rPr kumimoji="0" lang="en-US" altLang="ru-RU" sz="2000" dirty="0"/>
              <a:t>S – </a:t>
            </a:r>
            <a:r>
              <a:rPr kumimoji="0" lang="ru-RU" altLang="ru-RU" sz="2000" dirty="0"/>
              <a:t>выручка, С – текущие затраты, Т – ставка налога на прибыль, </a:t>
            </a:r>
            <a:r>
              <a:rPr kumimoji="0" lang="en-US" altLang="ru-RU" sz="2000" dirty="0"/>
              <a:t>DP</a:t>
            </a:r>
            <a:r>
              <a:rPr kumimoji="0" lang="ru-RU" altLang="ru-RU" sz="2000" dirty="0"/>
              <a:t> – амортизация, </a:t>
            </a:r>
            <a:r>
              <a:rPr kumimoji="0" lang="en-US" altLang="ru-RU" sz="2000" dirty="0" err="1"/>
              <a:t>Sv</a:t>
            </a:r>
            <a:r>
              <a:rPr kumimoji="0" lang="ru-RU" altLang="ru-RU" sz="2000" dirty="0"/>
              <a:t> - стоимость продажи и ликвидации активов, </a:t>
            </a:r>
            <a:r>
              <a:rPr kumimoji="0" lang="en-US" altLang="ru-RU" sz="2000" dirty="0"/>
              <a:t>Capex</a:t>
            </a:r>
            <a:r>
              <a:rPr kumimoji="0" lang="ru-RU" altLang="ru-RU" sz="2000" dirty="0"/>
              <a:t> – капитальные издержки, </a:t>
            </a:r>
            <a:r>
              <a:rPr kumimoji="0" lang="el-GR" altLang="ru-RU" sz="2000" dirty="0"/>
              <a:t>Δ</a:t>
            </a:r>
            <a:r>
              <a:rPr kumimoji="0" lang="en-US" altLang="ru-RU" sz="2000" dirty="0"/>
              <a:t>WC</a:t>
            </a:r>
            <a:r>
              <a:rPr kumimoji="0" lang="ru-RU" altLang="ru-RU" sz="2000" dirty="0"/>
              <a:t> – изменения в рабочем капитале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/>
              <a:t>Направления анализа движения денежных средств:  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600" dirty="0"/>
              <a:t>Операционная деятельность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600" dirty="0"/>
              <a:t>Инвестиционная деятельность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600" dirty="0"/>
              <a:t>Финансовая деятельность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1600" dirty="0"/>
          </a:p>
          <a:p>
            <a:endParaRPr lang="en-US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6C5940-CB75-4D66-9DE9-2B50E054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5569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Прямоуг. 2">
            <a:extLst>
              <a:ext uri="{FF2B5EF4-FFF2-40B4-BE49-F238E27FC236}">
                <a16:creationId xmlns:a16="http://schemas.microsoft.com/office/drawing/2014/main" id="{EE074E68-271E-40DF-BB93-1E90CB3B3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362950" cy="503237"/>
          </a:xfrm>
        </p:spPr>
        <p:txBody>
          <a:bodyPr/>
          <a:lstStyle/>
          <a:p>
            <a:pPr eaLnBrk="1" hangingPunct="1"/>
            <a:r>
              <a:rPr kumimoji="0" lang="ru-RU" altLang="ru-RU" sz="2000" b="1">
                <a:solidFill>
                  <a:schemeClr val="accent2"/>
                </a:solidFill>
              </a:rPr>
              <a:t>4. Как можно интерпретировать </a:t>
            </a:r>
            <a:r>
              <a:rPr kumimoji="0" lang="ru-RU" altLang="ru-RU" sz="2000" b="1" u="sng">
                <a:solidFill>
                  <a:schemeClr val="accent2"/>
                </a:solidFill>
              </a:rPr>
              <a:t>отчет о движении  денежных средств фирмы "Food Products"</a:t>
            </a:r>
            <a:r>
              <a:rPr kumimoji="0" lang="ru-RU" altLang="ru-RU" sz="2000" u="sng">
                <a:solidFill>
                  <a:schemeClr val="accent2"/>
                </a:solidFill>
              </a:rPr>
              <a:t> </a:t>
            </a:r>
            <a:br>
              <a:rPr kumimoji="0" lang="ru-RU" altLang="ru-RU" sz="2000" u="sng">
                <a:solidFill>
                  <a:schemeClr val="accent2"/>
                </a:solidFill>
              </a:rPr>
            </a:br>
            <a:endParaRPr kumimoji="0" lang="ru-RU" altLang="ru-RU" sz="2000" u="sng">
              <a:solidFill>
                <a:schemeClr val="accent2"/>
              </a:solidFill>
            </a:endParaRPr>
          </a:p>
        </p:txBody>
      </p:sp>
      <p:sp>
        <p:nvSpPr>
          <p:cNvPr id="167939" name="Прямоуг. 3">
            <a:extLst>
              <a:ext uri="{FF2B5EF4-FFF2-40B4-BE49-F238E27FC236}">
                <a16:creationId xmlns:a16="http://schemas.microsoft.com/office/drawing/2014/main" id="{E5B12D48-FCB8-4B34-A483-927632A84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</a:t>
            </a:r>
            <a:r>
              <a:rPr kumimoji="0" lang="ru-RU" altLang="ru-RU" sz="1600" u="sng"/>
              <a:t> 1.Операционная деятельность: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выручка от продаж                                                                    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авансы полученные                                                                     492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прочие поступления (возврат средств от поставщиков;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сумм, выданных ранее подотчетным лицам, т.д.)                     80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Использование денежных средств: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Платежи по счетам  поставщиков                                               800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выплаты заработной платы                                                         800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b="1" i="1"/>
              <a:t>Чистый денежный поток от операций                                     -  28,0</a:t>
            </a:r>
            <a:endParaRPr kumimoji="0" lang="ru-RU" altLang="ru-RU" sz="1600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u="sng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u="sng"/>
              <a:t> 2.Долгосрочная инвестиционная деятельность:</a:t>
            </a:r>
            <a:endParaRPr kumimoji="0" lang="ru-RU" altLang="ru-RU" sz="1600" b="1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приобретение основных средств                                               </a:t>
            </a:r>
            <a:r>
              <a:rPr kumimoji="0" lang="ru-RU" altLang="ru-RU" sz="1600" b="1"/>
              <a:t>- 300,0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u="sng"/>
              <a:t>   3.Финансовая деятельность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Эмиссия векселей                                                                      200,0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Эмиссия облигаций                                                                   2</a:t>
            </a:r>
            <a:r>
              <a:rPr kumimoji="0" lang="en-US" altLang="ru-RU" sz="1600"/>
              <a:t>5</a:t>
            </a:r>
            <a:r>
              <a:rPr kumimoji="0" lang="ru-RU" altLang="ru-RU" sz="1600"/>
              <a:t>0,0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Выплата дивидендов по акциям                                                 - 72,0</a:t>
            </a:r>
            <a:endParaRPr kumimoji="0" lang="ru-RU" altLang="ru-RU" sz="16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 b="1"/>
              <a:t>   </a:t>
            </a:r>
            <a:r>
              <a:rPr kumimoji="0" lang="ru-RU" altLang="ru-RU" sz="1600" b="1" i="1"/>
              <a:t>Чистый денежный поток от финансовой деятельности 378</a:t>
            </a:r>
            <a:endParaRPr kumimoji="0" lang="ru-RU" altLang="ru-RU" sz="1600" i="1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b="1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i="1"/>
              <a:t>И</a:t>
            </a:r>
            <a:r>
              <a:rPr kumimoji="0" lang="ru-RU" altLang="ru-RU" sz="1800" b="1"/>
              <a:t>того денежных средств                                                      50</a:t>
            </a:r>
          </a:p>
        </p:txBody>
      </p:sp>
      <p:sp>
        <p:nvSpPr>
          <p:cNvPr id="167940" name="Нижний колонтитул 1">
            <a:extLst>
              <a:ext uri="{FF2B5EF4-FFF2-40B4-BE49-F238E27FC236}">
                <a16:creationId xmlns:a16="http://schemas.microsoft.com/office/drawing/2014/main" id="{F622834F-3D42-4627-AB44-AF027329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Прямоуг. 2">
            <a:extLst>
              <a:ext uri="{FF2B5EF4-FFF2-40B4-BE49-F238E27FC236}">
                <a16:creationId xmlns:a16="http://schemas.microsoft.com/office/drawing/2014/main" id="{F2CC5D23-EFF7-43DF-979D-E697D4D11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850900"/>
          </a:xfrm>
        </p:spPr>
        <p:txBody>
          <a:bodyPr/>
          <a:lstStyle/>
          <a:p>
            <a:pPr eaLnBrk="1" hangingPunct="1"/>
            <a:r>
              <a:rPr kumimoji="0" lang="ru-RU" altLang="ru-RU" sz="2400" dirty="0"/>
              <a:t>   </a:t>
            </a:r>
            <a:r>
              <a:rPr kumimoji="0" lang="ru-RU" altLang="ru-RU" sz="2400" b="1" dirty="0"/>
              <a:t> Использование </a:t>
            </a:r>
            <a:r>
              <a:rPr kumimoji="0" lang="en-US" altLang="ru-RU" sz="2400" b="1" dirty="0"/>
              <a:t>EBITDA</a:t>
            </a:r>
            <a:r>
              <a:rPr kumimoji="0" lang="ru-RU" altLang="ru-RU" sz="2400" b="1" dirty="0"/>
              <a:t> в кредитном анализе</a:t>
            </a:r>
          </a:p>
        </p:txBody>
      </p:sp>
      <p:sp>
        <p:nvSpPr>
          <p:cNvPr id="180227" name="Прямоуг. 3">
            <a:extLst>
              <a:ext uri="{FF2B5EF4-FFF2-40B4-BE49-F238E27FC236}">
                <a16:creationId xmlns:a16="http://schemas.microsoft.com/office/drawing/2014/main" id="{E7A02C48-1C7B-41A2-9C14-14A1AADBB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6295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 b="1"/>
              <a:t>    Сравните кредитные риски при обычных и неблагоприятных условиях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Возможно использование показателей: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2400"/>
              <a:t>покрытие процентных расходов за счет </a:t>
            </a:r>
            <a:r>
              <a:rPr kumimoji="0" lang="en-US" altLang="ru-RU" sz="2400"/>
              <a:t>EBIT</a:t>
            </a:r>
            <a:r>
              <a:rPr kumimoji="0" lang="ru-RU" altLang="ru-RU" sz="240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А 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Б =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ru-RU" altLang="ru-RU" sz="24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2400"/>
              <a:t>плечо финансового рычага: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А 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Б =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ru-RU" altLang="ru-RU" sz="24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2400"/>
              <a:t>покрытие процентных расходов за счет </a:t>
            </a:r>
            <a:r>
              <a:rPr kumimoji="0" lang="en-US" altLang="ru-RU" sz="2400"/>
              <a:t>EBITDA</a:t>
            </a:r>
            <a:r>
              <a:rPr kumimoji="0" lang="ru-RU" altLang="ru-RU" sz="240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А 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Компания Б =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ru-RU" altLang="ru-RU" sz="2400"/>
          </a:p>
        </p:txBody>
      </p:sp>
      <p:sp>
        <p:nvSpPr>
          <p:cNvPr id="180228" name="Нижний колонтитул 1">
            <a:extLst>
              <a:ext uri="{FF2B5EF4-FFF2-40B4-BE49-F238E27FC236}">
                <a16:creationId xmlns:a16="http://schemas.microsoft.com/office/drawing/2014/main" id="{2848F6D3-4143-4ECB-9CA1-0E78658C0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Прямоуг. 2">
            <a:extLst>
              <a:ext uri="{FF2B5EF4-FFF2-40B4-BE49-F238E27FC236}">
                <a16:creationId xmlns:a16="http://schemas.microsoft.com/office/drawing/2014/main" id="{5D499837-CF29-43CC-831C-BEBC6487B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490537"/>
          </a:xfrm>
        </p:spPr>
        <p:txBody>
          <a:bodyPr/>
          <a:lstStyle/>
          <a:p>
            <a:pPr eaLnBrk="1" hangingPunct="1"/>
            <a:r>
              <a:rPr kumimoji="0" lang="en-US" altLang="ru-RU" sz="2400" dirty="0"/>
              <a:t>    </a:t>
            </a:r>
            <a:r>
              <a:rPr kumimoji="0" lang="ru-RU" altLang="ru-RU" sz="2400" dirty="0"/>
              <a:t> </a:t>
            </a:r>
            <a:r>
              <a:rPr kumimoji="0" lang="ru-RU" altLang="ru-RU" sz="2400" b="1" dirty="0"/>
              <a:t>Пример. </a:t>
            </a:r>
            <a:r>
              <a:rPr kumimoji="0" lang="ru-RU" altLang="ru-RU" sz="2000" b="1" dirty="0"/>
              <a:t>Использование </a:t>
            </a:r>
            <a:r>
              <a:rPr kumimoji="0" lang="en-US" altLang="ru-RU" sz="2000" b="1" dirty="0"/>
              <a:t>EBITDA</a:t>
            </a:r>
            <a:r>
              <a:rPr kumimoji="0" lang="ru-RU" altLang="ru-RU" sz="2000" b="1" dirty="0"/>
              <a:t> в кредитном анализе</a:t>
            </a:r>
          </a:p>
        </p:txBody>
      </p:sp>
      <p:graphicFrame>
        <p:nvGraphicFramePr>
          <p:cNvPr id="102403" name="Группа 3">
            <a:extLst>
              <a:ext uri="{FF2B5EF4-FFF2-40B4-BE49-F238E27FC236}">
                <a16:creationId xmlns:a16="http://schemas.microsoft.com/office/drawing/2014/main" id="{28A7C9A4-9906-435D-9F54-A0631C2CFAB7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23850" y="1052513"/>
          <a:ext cx="8362950" cy="5491164"/>
        </p:xfrm>
        <a:graphic>
          <a:graphicData uri="http://schemas.openxmlformats.org/drawingml/2006/table">
            <a:tbl>
              <a:tblPr/>
              <a:tblGrid>
                <a:gridCol w="22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5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Нормальные условия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Изменившиеся условия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 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 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 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Компания 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Собств. Капитал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Выручка от продаж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1 350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Себестоимость проданных товаров (без амортизации)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Амортизация.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Общие,адм. и комм.рсх.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170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процентные рсх.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Прибыль до налогообл.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(77)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(75)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Чистая прибыль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81335" name="Нижний колонтитул 1">
            <a:extLst>
              <a:ext uri="{FF2B5EF4-FFF2-40B4-BE49-F238E27FC236}">
                <a16:creationId xmlns:a16="http://schemas.microsoft.com/office/drawing/2014/main" id="{04B9B916-0121-4C46-910A-3199CB93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82AB1-5A9E-4086-9659-1A3F827A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 каких факторов зависит ценность (стоимость)?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41C74-F95E-41F1-B983-230CBE3DA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dirty="0"/>
              <a:t>Как изменяется стоимость (ценность) компании при росте: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активов?</a:t>
            </a:r>
            <a:r>
              <a:rPr lang="en-US" altLang="ru-RU" sz="3200" dirty="0"/>
              <a:t> </a:t>
            </a:r>
            <a:endParaRPr lang="ru-RU" altLang="ru-RU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продаж?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  - прибыли?</a:t>
            </a:r>
          </a:p>
          <a:p>
            <a:pPr marL="1169988" indent="-363538"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</a:t>
            </a:r>
            <a:r>
              <a:rPr lang="ru-RU" altLang="ru-RU" sz="2800" dirty="0"/>
              <a:t>В каких случаях рост а) активов, </a:t>
            </a:r>
          </a:p>
          <a:p>
            <a:pPr marL="1169988" indent="-363538"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/>
              <a:t>   б) продаж, в) прибыли не увеличивает стоимость компании? </a:t>
            </a:r>
            <a:endParaRPr lang="en-US" altLang="ru-RU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dirty="0"/>
              <a:t>     ….</a:t>
            </a:r>
            <a:endParaRPr lang="ru-RU" altLang="ru-RU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200" dirty="0"/>
              <a:t>   </a:t>
            </a:r>
            <a:r>
              <a:rPr lang="ru-RU" altLang="ru-RU" dirty="0"/>
              <a:t>   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489BE2-C713-47B1-9BCE-C0053C0F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517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Прямоуг. 2">
            <a:extLst>
              <a:ext uri="{FF2B5EF4-FFF2-40B4-BE49-F238E27FC236}">
                <a16:creationId xmlns:a16="http://schemas.microsoft.com/office/drawing/2014/main" id="{D8DBCBB8-D350-4EEC-BD4D-CF33D412C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2400" dirty="0"/>
              <a:t>          </a:t>
            </a:r>
            <a:r>
              <a:rPr kumimoji="0" lang="ru-RU" altLang="ru-RU" sz="2400" dirty="0">
                <a:solidFill>
                  <a:schemeClr val="accent2"/>
                </a:solidFill>
              </a:rPr>
              <a:t>Использование </a:t>
            </a:r>
            <a:r>
              <a:rPr kumimoji="0" lang="en-US" altLang="ru-RU" sz="2400" dirty="0">
                <a:solidFill>
                  <a:schemeClr val="accent2"/>
                </a:solidFill>
              </a:rPr>
              <a:t>EBITDA</a:t>
            </a:r>
            <a:r>
              <a:rPr kumimoji="0" lang="ru-RU" altLang="ru-RU" sz="2400" dirty="0">
                <a:solidFill>
                  <a:schemeClr val="accent2"/>
                </a:solidFill>
              </a:rPr>
              <a:t> в кредитном анализе</a:t>
            </a:r>
          </a:p>
        </p:txBody>
      </p:sp>
      <p:sp>
        <p:nvSpPr>
          <p:cNvPr id="182275" name="Прямоуг. 3">
            <a:extLst>
              <a:ext uri="{FF2B5EF4-FFF2-40B4-BE49-F238E27FC236}">
                <a16:creationId xmlns:a16="http://schemas.microsoft.com/office/drawing/2014/main" id="{8BB39B4C-A92C-4E92-9AD3-E441F5326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/>
              <a:t>Рассчитаем:</a:t>
            </a:r>
            <a:endParaRPr kumimoji="0" lang="en-US" altLang="ru-RU" sz="1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b="1"/>
              <a:t>а) при нормальных условиях: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1</a:t>
            </a:r>
            <a:r>
              <a:rPr kumimoji="0" lang="en-US" altLang="ru-RU" sz="1600"/>
              <a:t>40 </a:t>
            </a:r>
            <a:r>
              <a:rPr kumimoji="0" lang="ru-RU" altLang="ru-RU" sz="1600"/>
              <a:t>+</a:t>
            </a:r>
            <a:r>
              <a:rPr kumimoji="0" lang="en-US" altLang="ru-RU" sz="1600"/>
              <a:t>40</a:t>
            </a:r>
            <a:r>
              <a:rPr kumimoji="0" lang="ru-RU" altLang="ru-RU" sz="1600"/>
              <a:t> +</a:t>
            </a:r>
            <a:r>
              <a:rPr kumimoji="0" lang="en-US" altLang="ru-RU" sz="1600"/>
              <a:t>97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покрытие процентных рсх.А =  ----------------- = 2,</a:t>
            </a:r>
            <a:r>
              <a:rPr kumimoji="0" lang="en-US" altLang="ru-RU" sz="1600"/>
              <a:t>85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</a:t>
            </a:r>
            <a:r>
              <a:rPr kumimoji="0" lang="en-US" altLang="ru-RU" sz="1600"/>
              <a:t>  97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136 +34 +9</a:t>
            </a:r>
            <a:r>
              <a:rPr kumimoji="0" lang="en-US" altLang="ru-RU" sz="1600"/>
              <a:t>5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покрытие процентных рсх.В =  ----------------- = 2,</a:t>
            </a:r>
            <a:r>
              <a:rPr kumimoji="0" lang="en-US" altLang="ru-RU" sz="1600"/>
              <a:t> 8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9</a:t>
            </a:r>
            <a:r>
              <a:rPr kumimoji="0" lang="en-US" altLang="ru-RU" sz="1600"/>
              <a:t>5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т.е. на основе этого показателя можно сделать вывод, что риск почти одинаков.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     долг                 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рассчитаем плечо фин. рычага А: ------------------ = ------------- = 55,56%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 ист.средств      1000 +800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      900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рассчитаем плечо фин. рычага в: ------------------ = 56,25%,    </a:t>
            </a:r>
            <a:r>
              <a:rPr kumimoji="0" lang="ru-RU" altLang="ru-RU" sz="1400"/>
              <a:t>т.е. тоже близкие риски.</a:t>
            </a:r>
            <a:endParaRPr kumimoji="0" lang="ru-RU" altLang="ru-RU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600"/>
              <a:t>                                                           900 + 700 </a:t>
            </a:r>
          </a:p>
        </p:txBody>
      </p:sp>
      <p:sp>
        <p:nvSpPr>
          <p:cNvPr id="182276" name="Нижний колонтитул 1">
            <a:extLst>
              <a:ext uri="{FF2B5EF4-FFF2-40B4-BE49-F238E27FC236}">
                <a16:creationId xmlns:a16="http://schemas.microsoft.com/office/drawing/2014/main" id="{1D96EDA7-D62E-4C82-88AA-0AA0934C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E205FC42-3642-4FCA-99D6-B5AD9A138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ru-RU" altLang="ru-RU" sz="3200" dirty="0"/>
            </a:br>
            <a:r>
              <a:rPr kumimoji="0" lang="ru-RU" altLang="ru-RU" sz="3200" dirty="0"/>
              <a:t>Расчет сбалансированного темпа роста: финансовый аспект</a:t>
            </a:r>
            <a:br>
              <a:rPr kumimoji="0" lang="ru-RU" altLang="ru-RU" sz="3200" dirty="0"/>
            </a:br>
            <a:endParaRPr kumimoji="0" lang="ru-RU" altLang="ru-RU" sz="3200" dirty="0"/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D3451E7-9608-443E-97B9-C0BD20B98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	Исходное уравнение для расчета сбалансированного роста: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     СК</a:t>
            </a:r>
            <a:r>
              <a:rPr kumimoji="0" lang="ru-RU" altLang="ru-RU" sz="1600"/>
              <a:t>1</a:t>
            </a:r>
            <a:r>
              <a:rPr kumimoji="0" lang="ru-RU" altLang="ru-RU" sz="2400"/>
              <a:t> - СК</a:t>
            </a:r>
            <a:r>
              <a:rPr kumimoji="0" lang="ru-RU" altLang="ru-RU" sz="1600"/>
              <a:t>0</a:t>
            </a:r>
            <a:endParaRPr kumimoji="0" lang="en-US" altLang="ru-RU" sz="16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2400"/>
              <a:t>g</a:t>
            </a:r>
            <a:r>
              <a:rPr kumimoji="0" lang="ru-RU" altLang="ru-RU" sz="2400"/>
              <a:t>* = --------------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            СК</a:t>
            </a:r>
            <a:r>
              <a:rPr kumimoji="0" lang="ru-RU" altLang="ru-RU" sz="1600"/>
              <a:t>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/>
              <a:t>	где  СК</a:t>
            </a:r>
            <a:r>
              <a:rPr kumimoji="0" lang="ru-RU" altLang="ru-RU" sz="1600"/>
              <a:t>0</a:t>
            </a:r>
            <a:r>
              <a:rPr kumimoji="0" lang="ru-RU" altLang="ru-RU" sz="2400"/>
              <a:t> и СК</a:t>
            </a:r>
            <a:r>
              <a:rPr kumimoji="0" lang="ru-RU" altLang="ru-RU" sz="1600"/>
              <a:t>1</a:t>
            </a:r>
            <a:r>
              <a:rPr kumimoji="0" lang="ru-RU" altLang="ru-RU" sz="2400"/>
              <a:t>  - собственный капитал соответственно на начало и конец периода либо, в зависимости от ситуации, реальная и прогнозируемая величина собственного капитала.</a:t>
            </a:r>
          </a:p>
          <a:p>
            <a:pPr eaLnBrk="1" hangingPunct="1">
              <a:lnSpc>
                <a:spcPct val="90000"/>
              </a:lnSpc>
            </a:pPr>
            <a:endParaRPr kumimoji="0" lang="ru-RU" altLang="ru-RU" sz="2400"/>
          </a:p>
        </p:txBody>
      </p:sp>
      <p:sp>
        <p:nvSpPr>
          <p:cNvPr id="209924" name="Нижний колонтитул 1">
            <a:extLst>
              <a:ext uri="{FF2B5EF4-FFF2-40B4-BE49-F238E27FC236}">
                <a16:creationId xmlns:a16="http://schemas.microsoft.com/office/drawing/2014/main" id="{5982C14F-6570-40BD-A0A5-080B9C2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E0F684AD-562A-4137-8BDF-3242E080B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kumimoji="0" lang="ru-RU" altLang="ru-RU" sz="3200" dirty="0"/>
            </a:br>
            <a:r>
              <a:rPr kumimoji="0" lang="ru-RU" altLang="ru-RU" sz="2800" dirty="0"/>
              <a:t>Если собственный капитал может возрасти только за счет  прибыли, тогда:</a:t>
            </a:r>
            <a:br>
              <a:rPr kumimoji="0" lang="ru-RU" altLang="ru-RU" sz="2800" dirty="0"/>
            </a:br>
            <a:endParaRPr kumimoji="0" lang="ru-RU" altLang="ru-RU" sz="2800" dirty="0"/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FDF19867-A38D-47EC-9A74-673A55E82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	</a:t>
            </a: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   </a:t>
            </a:r>
            <a:r>
              <a:rPr kumimoji="0" lang="en-US" altLang="ru-RU" sz="2400" dirty="0"/>
              <a:t>   R</a:t>
            </a:r>
            <a:r>
              <a:rPr kumimoji="0" lang="ru-RU" altLang="ru-RU" sz="2400" dirty="0"/>
              <a:t> х </a:t>
            </a:r>
            <a:r>
              <a:rPr kumimoji="0" lang="en-US" altLang="ru-RU" sz="2400" dirty="0" err="1"/>
              <a:t>Pr</a:t>
            </a:r>
            <a:endParaRPr kumimoji="0" lang="en-US" altLang="ru-RU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400" dirty="0"/>
              <a:t>g</a:t>
            </a:r>
            <a:r>
              <a:rPr kumimoji="0" lang="ru-RU" altLang="ru-RU" sz="2400" dirty="0"/>
              <a:t>* = -------------- =  </a:t>
            </a:r>
            <a:r>
              <a:rPr kumimoji="0" lang="en-US" altLang="ru-RU" sz="2400" dirty="0"/>
              <a:t>R</a:t>
            </a:r>
            <a:r>
              <a:rPr kumimoji="0" lang="ru-RU" altLang="ru-RU" sz="2400" dirty="0"/>
              <a:t> х </a:t>
            </a:r>
            <a:r>
              <a:rPr kumimoji="0" lang="en-US" altLang="ru-RU" sz="2400" dirty="0"/>
              <a:t>ROE</a:t>
            </a:r>
            <a:r>
              <a:rPr kumimoji="0" lang="ru-RU" altLang="ru-RU" sz="1400" dirty="0"/>
              <a:t>*</a:t>
            </a:r>
            <a:r>
              <a:rPr kumimoji="0" lang="ru-RU" altLang="ru-RU" sz="2400" dirty="0"/>
              <a:t>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           СК</a:t>
            </a:r>
            <a:r>
              <a:rPr kumimoji="0" lang="ru-RU" altLang="ru-RU" sz="1400" dirty="0"/>
              <a:t>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400" dirty="0"/>
              <a:t>	</a:t>
            </a:r>
            <a:r>
              <a:rPr kumimoji="0" lang="ru-RU" altLang="ru-RU" sz="2000" dirty="0"/>
              <a:t>где </a:t>
            </a:r>
            <a:r>
              <a:rPr kumimoji="0" lang="en-US" altLang="ru-RU" sz="2000" dirty="0"/>
              <a:t>R</a:t>
            </a:r>
            <a:r>
              <a:rPr kumimoji="0" lang="ru-RU" altLang="ru-RU" sz="2000" dirty="0"/>
              <a:t> – доля реинвестируемой прибыли, </a:t>
            </a:r>
            <a:r>
              <a:rPr kumimoji="0" lang="en-US" altLang="ru-RU" sz="2000" dirty="0" err="1"/>
              <a:t>Pr</a:t>
            </a:r>
            <a:r>
              <a:rPr kumimoji="0" lang="ru-RU" altLang="ru-RU" sz="2000" dirty="0"/>
              <a:t> - прибыль, </a:t>
            </a:r>
            <a:r>
              <a:rPr kumimoji="0" lang="en-US" altLang="ru-RU" sz="2000" dirty="0"/>
              <a:t>ROE</a:t>
            </a:r>
            <a:r>
              <a:rPr kumimoji="0" lang="ru-RU" altLang="ru-RU" sz="2000" dirty="0"/>
              <a:t>*  - рентабельность собственного капитала (прибыль к собственному капиталу на начало года).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</a:t>
            </a:r>
            <a:r>
              <a:rPr kumimoji="0" lang="ru-RU" altLang="ru-RU" sz="2000" b="1" dirty="0"/>
              <a:t>Устойчивый рост определяется в первую очередь </a:t>
            </a:r>
            <a:r>
              <a:rPr kumimoji="0" lang="en-US" altLang="ru-RU" sz="2000" b="1" dirty="0"/>
              <a:t>ROE </a:t>
            </a:r>
            <a:r>
              <a:rPr kumimoji="0" lang="ru-RU" altLang="ru-RU" sz="2000" b="1" dirty="0"/>
              <a:t>и величиной реинвестируемой прибыли. </a:t>
            </a:r>
            <a:r>
              <a:rPr kumimoji="0" lang="en-US" altLang="ru-RU" sz="2000" dirty="0"/>
              <a:t>E</a:t>
            </a:r>
            <a:r>
              <a:rPr kumimoji="0" lang="ru-RU" altLang="ru-RU" sz="2000" dirty="0" err="1"/>
              <a:t>сли</a:t>
            </a:r>
            <a:r>
              <a:rPr kumimoji="0" lang="ru-RU" altLang="ru-RU" sz="2000" dirty="0"/>
              <a:t> вся прибыль направляется на выплаты собственникам, то устойчивые темпы роста равны нулю.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</p:txBody>
      </p:sp>
      <p:sp>
        <p:nvSpPr>
          <p:cNvPr id="210948" name="Нижний колонтитул 1">
            <a:extLst>
              <a:ext uri="{FF2B5EF4-FFF2-40B4-BE49-F238E27FC236}">
                <a16:creationId xmlns:a16="http://schemas.microsoft.com/office/drawing/2014/main" id="{B06CA43C-33C1-4406-A435-6A0B5CC7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0EF6EF2B-45BC-4DFD-8561-C7AD13F94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kumimoji="0" lang="ru-RU" altLang="ru-RU" sz="3200" dirty="0"/>
            </a:br>
            <a:r>
              <a:rPr kumimoji="0" lang="ru-RU" altLang="ru-RU" sz="3200" dirty="0"/>
              <a:t>Расчет сбалансированного темпа роста</a:t>
            </a:r>
            <a:br>
              <a:rPr kumimoji="0" lang="ru-RU" altLang="ru-RU" sz="3200" dirty="0"/>
            </a:br>
            <a:endParaRPr kumimoji="0" lang="ru-RU" altLang="ru-RU" sz="3200" dirty="0"/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4C32B307-E9BE-46D2-8679-E7A7D7CE8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Используя модифицированное уравнение фирмы Дюпон, получаем зависимость устойчивого роста от следующих факторов:</a:t>
            </a:r>
            <a:endParaRPr kumimoji="0" lang="en-US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  <a:r>
              <a:rPr kumimoji="0" lang="en-US" altLang="ru-RU" sz="2000" dirty="0"/>
              <a:t>g</a:t>
            </a:r>
            <a:r>
              <a:rPr kumimoji="0" lang="ru-RU" altLang="ru-RU" sz="2000" dirty="0"/>
              <a:t>* = Р</a:t>
            </a:r>
            <a:r>
              <a:rPr kumimoji="0" lang="en-US" altLang="ru-RU" sz="2000" dirty="0"/>
              <a:t>RAT</a:t>
            </a:r>
            <a:r>
              <a:rPr kumimoji="0" lang="ru-RU" altLang="ru-RU" sz="2000" dirty="0"/>
              <a:t>*,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  <a:r>
              <a:rPr kumimoji="0" lang="ru-RU" altLang="ru-RU" sz="1600" dirty="0"/>
              <a:t>где Р – рентабельность продаж, </a:t>
            </a:r>
            <a:r>
              <a:rPr kumimoji="0" lang="en-US" altLang="ru-RU" sz="1600" dirty="0"/>
              <a:t>R</a:t>
            </a:r>
            <a:r>
              <a:rPr kumimoji="0" lang="ru-RU" altLang="ru-RU" sz="1600" dirty="0"/>
              <a:t> – доля заработанной и реинвестированной прибыли, А – оборачиваемость активов, Т* - отношение активов к собственному капиталу на начало года</a:t>
            </a:r>
            <a:r>
              <a:rPr kumimoji="0" lang="en-US" altLang="ru-RU" sz="1600" dirty="0"/>
              <a:t> </a:t>
            </a:r>
            <a:r>
              <a:rPr kumimoji="0" lang="ru-RU" altLang="ru-RU" sz="16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Сбалансированный рост фирмы лимитируется четырьмя факторами: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Р и А представляют собой операционную деятельность фирмы, </a:t>
            </a:r>
          </a:p>
          <a:p>
            <a:pPr eaLnBrk="1" hangingPunct="1">
              <a:lnSpc>
                <a:spcPct val="80000"/>
              </a:lnSpc>
            </a:pPr>
            <a:r>
              <a:rPr kumimoji="0" lang="en-US" altLang="ru-RU" sz="2000" dirty="0"/>
              <a:t>R</a:t>
            </a:r>
            <a:r>
              <a:rPr kumimoji="0" lang="ru-RU" altLang="ru-RU" sz="2000" dirty="0"/>
              <a:t> и Т* - финансовую деятельность. </a:t>
            </a:r>
          </a:p>
        </p:txBody>
      </p:sp>
      <p:sp>
        <p:nvSpPr>
          <p:cNvPr id="211972" name="Нижний колонтитул 1">
            <a:extLst>
              <a:ext uri="{FF2B5EF4-FFF2-40B4-BE49-F238E27FC236}">
                <a16:creationId xmlns:a16="http://schemas.microsoft.com/office/drawing/2014/main" id="{04E20A76-92EE-48CD-A8D2-1DAA3916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B81C5561-A18A-4546-A53A-DA4D7580C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br>
              <a:rPr kumimoji="0" lang="ru-RU" altLang="ru-RU" sz="3200" dirty="0"/>
            </a:br>
            <a:br>
              <a:rPr kumimoji="0" lang="ru-RU" altLang="ru-RU" sz="3200" dirty="0"/>
            </a:br>
            <a:r>
              <a:rPr kumimoji="0" lang="ru-RU" altLang="ru-RU" sz="3200" dirty="0"/>
              <a:t>Другой способ расчета сбалансированных темпов роста:</a:t>
            </a:r>
            <a:br>
              <a:rPr kumimoji="0" lang="en-US" altLang="ru-RU" sz="3200" dirty="0"/>
            </a:br>
            <a:r>
              <a:rPr kumimoji="0" lang="ru-RU" altLang="ru-RU" sz="3200" dirty="0"/>
              <a:t>	</a:t>
            </a:r>
            <a:br>
              <a:rPr kumimoji="0" lang="ru-RU" altLang="ru-RU" sz="3200" dirty="0"/>
            </a:br>
            <a:endParaRPr kumimoji="0" lang="ru-RU" altLang="ru-RU" sz="3200" dirty="0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E776F7EF-70F0-443B-9C19-63931BCCF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	</a:t>
            </a:r>
            <a:r>
              <a:rPr kumimoji="0" lang="en-US" altLang="ru-RU" sz="2000" dirty="0"/>
              <a:t>g</a:t>
            </a:r>
            <a:r>
              <a:rPr kumimoji="0" lang="ru-RU" altLang="ru-RU" sz="2000" dirty="0"/>
              <a:t>* = </a:t>
            </a:r>
            <a:r>
              <a:rPr kumimoji="0" lang="en-US" altLang="ru-RU" sz="2000" dirty="0"/>
              <a:t>RT</a:t>
            </a:r>
            <a:r>
              <a:rPr kumimoji="0" lang="ru-RU" altLang="ru-RU" sz="2000" dirty="0"/>
              <a:t>* х </a:t>
            </a:r>
            <a:r>
              <a:rPr kumimoji="0" lang="ru-RU" altLang="ru-RU" sz="2000" dirty="0" err="1"/>
              <a:t>Ракт</a:t>
            </a:r>
            <a:r>
              <a:rPr kumimoji="0" lang="ru-RU" altLang="ru-RU" sz="2000" dirty="0"/>
              <a:t>,                                   </a:t>
            </a:r>
            <a:r>
              <a:rPr kumimoji="0" lang="ru-RU" altLang="ru-RU" sz="1800" dirty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  <a:r>
              <a:rPr kumimoji="0" lang="ru-RU" altLang="ru-RU" sz="1600" dirty="0"/>
              <a:t>где </a:t>
            </a:r>
            <a:r>
              <a:rPr kumimoji="0" lang="ru-RU" altLang="ru-RU" sz="1600" dirty="0" err="1"/>
              <a:t>Ракт</a:t>
            </a:r>
            <a:r>
              <a:rPr kumimoji="0" lang="ru-RU" altLang="ru-RU" sz="1600" dirty="0"/>
              <a:t>. – рентабельность активов (произведение рентабельности продаж (Р) и оборачиваемости активов (А) представляет собой рентабельность активов (уравнение Дюпон)).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  <a:r>
              <a:rPr kumimoji="0" lang="ru-RU" altLang="ru-RU" sz="1800" b="1" dirty="0"/>
              <a:t>Таким образом, сбалансированный темп роста зависит от рентабельности активов и финансовой политики компании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Пример. Если компания реинвестирует 50% прибыли (</a:t>
            </a:r>
            <a:r>
              <a:rPr kumimoji="0" lang="en-US" altLang="ru-RU" sz="1800" dirty="0"/>
              <a:t>R</a:t>
            </a:r>
            <a:r>
              <a:rPr kumimoji="0" lang="ru-RU" altLang="ru-RU" sz="1800" dirty="0"/>
              <a:t>=0,5), а соотношение активов и собственного капитала равно 2,5 (</a:t>
            </a:r>
            <a:r>
              <a:rPr kumimoji="0" lang="en-US" altLang="ru-RU" sz="1800" dirty="0"/>
              <a:t>T</a:t>
            </a:r>
            <a:r>
              <a:rPr kumimoji="0" lang="ru-RU" altLang="ru-RU" sz="1800" dirty="0"/>
              <a:t>*=2,5), то темп сбалансированного роста для данной компании составит:</a:t>
            </a:r>
            <a:endParaRPr kumimoji="0" lang="en-US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  <a:r>
              <a:rPr kumimoji="0" lang="en-US" altLang="ru-RU" sz="1800" dirty="0"/>
              <a:t>g</a:t>
            </a:r>
            <a:r>
              <a:rPr kumimoji="0" lang="ru-RU" altLang="ru-RU" sz="1800" dirty="0"/>
              <a:t>* = 0,5х2,5 х </a:t>
            </a:r>
            <a:r>
              <a:rPr kumimoji="0" lang="ru-RU" altLang="ru-RU" sz="1800" dirty="0" err="1"/>
              <a:t>Ракт</a:t>
            </a:r>
            <a:r>
              <a:rPr kumimoji="0" lang="ru-RU" altLang="ru-RU" sz="1800" dirty="0"/>
              <a:t> = 1,25 х </a:t>
            </a:r>
            <a:r>
              <a:rPr kumimoji="0" lang="ru-RU" altLang="ru-RU" sz="1800" dirty="0" err="1"/>
              <a:t>Ракт</a:t>
            </a:r>
            <a:r>
              <a:rPr kumimoji="0" lang="ru-RU" altLang="ru-RU" sz="1800" dirty="0"/>
              <a:t>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/>
              <a:t>      </a:t>
            </a:r>
            <a:r>
              <a:rPr kumimoji="0" lang="ru-RU" altLang="ru-RU" sz="1800" dirty="0"/>
              <a:t>Изменение сбалансированного темпа роста возможно, например, за счет изменения доли реинвестируемой прибыли или финансового левериджа. Например, если доля реинвестируемой прибыли = 75%, уравнение принимает вид: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/>
              <a:t>	</a:t>
            </a:r>
            <a:r>
              <a:rPr kumimoji="0" lang="en-US" altLang="ru-RU" sz="1800" dirty="0"/>
              <a:t>g</a:t>
            </a:r>
            <a:r>
              <a:rPr kumimoji="0" lang="ru-RU" altLang="ru-RU" sz="1800" dirty="0"/>
              <a:t>* = 0,75х2,5 х </a:t>
            </a:r>
            <a:r>
              <a:rPr kumimoji="0" lang="ru-RU" altLang="ru-RU" sz="1800" dirty="0" err="1"/>
              <a:t>Ракт</a:t>
            </a:r>
            <a:r>
              <a:rPr kumimoji="0" lang="ru-RU" altLang="ru-RU" sz="1800" dirty="0"/>
              <a:t> = 1,875 х </a:t>
            </a:r>
            <a:r>
              <a:rPr kumimoji="0" lang="ru-RU" altLang="ru-RU" sz="1800" dirty="0" err="1"/>
              <a:t>Ракт</a:t>
            </a:r>
            <a:endParaRPr kumimoji="0" lang="ru-RU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/>
          </a:p>
        </p:txBody>
      </p:sp>
      <p:sp>
        <p:nvSpPr>
          <p:cNvPr id="212996" name="Нижний колонтитул 1">
            <a:extLst>
              <a:ext uri="{FF2B5EF4-FFF2-40B4-BE49-F238E27FC236}">
                <a16:creationId xmlns:a16="http://schemas.microsoft.com/office/drawing/2014/main" id="{8A7E67D0-D92D-49D2-A696-1E8B11E1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D0AB8AB9-A74E-4E92-86BD-1D0D5401D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3200" dirty="0"/>
              <a:t>Расчет сбалансированного темпа роста</a:t>
            </a:r>
            <a:br>
              <a:rPr kumimoji="0" lang="ru-RU" altLang="ru-RU" sz="3200" dirty="0"/>
            </a:br>
            <a:endParaRPr kumimoji="0" lang="ru-RU" altLang="ru-RU" sz="3200" dirty="0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AFDE8998-9B04-4A1C-922A-BE2ADFCF1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18487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При стабильной финансовой политике сбалансированный темп роста изменяется линейно с рентабельностью активов. Другие темпы роста приведут либо к нехватке, либо к избытку средств.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Изменение сбалансированного темпа роста возможно, например, за счет изменения доли реинвестируемой прибыли или финансового левериджа.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     Например, если доля реинвестируемой прибыли возрастает до 75%, уравнение принимает вид: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  <a:r>
              <a:rPr kumimoji="0" lang="en-US" altLang="ru-RU" sz="2000" dirty="0"/>
              <a:t>g</a:t>
            </a:r>
            <a:r>
              <a:rPr kumimoji="0" lang="ru-RU" altLang="ru-RU" sz="2000" dirty="0"/>
              <a:t>* = 0,75х2,5 х </a:t>
            </a:r>
            <a:r>
              <a:rPr kumimoji="0" lang="ru-RU" altLang="ru-RU" sz="2000" dirty="0" err="1"/>
              <a:t>Ракт</a:t>
            </a:r>
            <a:r>
              <a:rPr kumimoji="0" lang="ru-RU" altLang="ru-RU" sz="2000" dirty="0"/>
              <a:t> = 1,875 х </a:t>
            </a:r>
            <a:r>
              <a:rPr kumimoji="0" lang="ru-RU" altLang="ru-RU" sz="2000" dirty="0" err="1"/>
              <a:t>Ракт</a:t>
            </a: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ru-RU" sz="2000" i="1" dirty="0"/>
              <a:t>	</a:t>
            </a:r>
            <a:r>
              <a:rPr kumimoji="0" lang="ru-RU" altLang="ru-RU" sz="2000" dirty="0"/>
              <a:t>Если рост связан не только с  прибылью, а например, с выпуском акций, то в этом случае целесообразно  использовать не коэффициент реинвестированной  прибыли, а долю собственного капитала, реинвестированного в дело.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</p:txBody>
      </p:sp>
      <p:sp>
        <p:nvSpPr>
          <p:cNvPr id="214020" name="Нижний колонтитул 1">
            <a:extLst>
              <a:ext uri="{FF2B5EF4-FFF2-40B4-BE49-F238E27FC236}">
                <a16:creationId xmlns:a16="http://schemas.microsoft.com/office/drawing/2014/main" id="{E2F457CD-7888-4484-8942-BD969A90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4">
            <a:extLst>
              <a:ext uri="{FF2B5EF4-FFF2-40B4-BE49-F238E27FC236}">
                <a16:creationId xmlns:a16="http://schemas.microsoft.com/office/drawing/2014/main" id="{251A6D41-705F-4715-B932-36C244DF6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1600" b="1" dirty="0"/>
              <a:t>Расчет сбалансированного темпа роста</a:t>
            </a:r>
            <a:br>
              <a:rPr kumimoji="0" lang="ru-RU" altLang="ru-RU" sz="1600" b="1" dirty="0"/>
            </a:br>
            <a:r>
              <a:rPr kumimoji="0" lang="ru-RU" altLang="ru-RU" sz="1600" dirty="0"/>
              <a:t>Рассчитайте темп устойчивого роста для компании. С какими проблемами  столкнулась компания? </a:t>
            </a:r>
          </a:p>
        </p:txBody>
      </p:sp>
      <p:graphicFrame>
        <p:nvGraphicFramePr>
          <p:cNvPr id="130290" name="Group 242">
            <a:extLst>
              <a:ext uri="{FF2B5EF4-FFF2-40B4-BE49-F238E27FC236}">
                <a16:creationId xmlns:a16="http://schemas.microsoft.com/office/drawing/2014/main" id="{8FA3AC2E-8F1D-4BD1-B9E7-C3F8E6483210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11728623"/>
              </p:ext>
            </p:extLst>
          </p:nvPr>
        </p:nvGraphicFramePr>
        <p:xfrm>
          <a:off x="395288" y="1773238"/>
          <a:ext cx="8364537" cy="5380037"/>
        </p:xfrm>
        <a:graphic>
          <a:graphicData uri="http://schemas.openxmlformats.org/drawingml/2006/table">
            <a:tbl>
              <a:tblPr/>
              <a:tblGrid>
                <a:gridCol w="185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Рентабельность продаж, %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7,8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Доля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реинвес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-тированной прибыли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0,627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0,509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0,448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0,689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Фондоотдача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Соотношение активов и собственного капитала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(финансовый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левередж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5,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Темп прироста продаж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5,9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(5,2)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(1,9)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(0,1)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8166" name="Нижний колонтитул 1">
            <a:extLst>
              <a:ext uri="{FF2B5EF4-FFF2-40B4-BE49-F238E27FC236}">
                <a16:creationId xmlns:a16="http://schemas.microsoft.com/office/drawing/2014/main" id="{CCA71B46-75E5-442A-80FE-E5D9A347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740C787A-46F8-4317-B65D-4E32687CB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1600" b="1" dirty="0"/>
              <a:t>Расчет сбалансированного темпа роста</a:t>
            </a:r>
            <a:br>
              <a:rPr kumimoji="0" lang="ru-RU" altLang="ru-RU" sz="1600" b="1" dirty="0"/>
            </a:br>
            <a:r>
              <a:rPr kumimoji="0" lang="ru-RU" altLang="ru-RU" sz="1600" dirty="0"/>
              <a:t>Рассчитайте темп устойчивого роста для компании. С какими проблемами  столкнулась компания? Правильно ли сделало руководство компании, увеличив финансовый леверидж? </a:t>
            </a:r>
          </a:p>
        </p:txBody>
      </p:sp>
      <p:graphicFrame>
        <p:nvGraphicFramePr>
          <p:cNvPr id="132255" name="Group 159">
            <a:extLst>
              <a:ext uri="{FF2B5EF4-FFF2-40B4-BE49-F238E27FC236}">
                <a16:creationId xmlns:a16="http://schemas.microsoft.com/office/drawing/2014/main" id="{21C3D40C-E9E4-4E7D-BC5F-D7904F200CA1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09632299"/>
              </p:ext>
            </p:extLst>
          </p:nvPr>
        </p:nvGraphicFramePr>
        <p:xfrm>
          <a:off x="395288" y="1773238"/>
          <a:ext cx="8291512" cy="4352926"/>
        </p:xfrm>
        <a:graphic>
          <a:graphicData uri="http://schemas.openxmlformats.org/drawingml/2006/table">
            <a:tbl>
              <a:tblPr/>
              <a:tblGrid>
                <a:gridCol w="245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Рентабельность продаж, %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Доля реинвестированной прибыли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Фондоотдача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6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оотношение активов и собственного капитала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Темп прироста продаж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25,0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37,0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9176" name="Нижний колонтитул 1">
            <a:extLst>
              <a:ext uri="{FF2B5EF4-FFF2-40B4-BE49-F238E27FC236}">
                <a16:creationId xmlns:a16="http://schemas.microsoft.com/office/drawing/2014/main" id="{EB9C6CB6-802B-44EA-8920-E7889682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4B808AA9-81A3-452E-8232-A3DB55EBA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altLang="ru-RU" sz="2800" dirty="0">
                <a:solidFill>
                  <a:schemeClr val="accent2"/>
                </a:solidFill>
              </a:rPr>
              <a:t>Расчет сбалансированного темпа роста</a:t>
            </a:r>
            <a:br>
              <a:rPr kumimoji="0" lang="ru-RU" altLang="ru-RU" sz="2800" dirty="0">
                <a:solidFill>
                  <a:schemeClr val="accent2"/>
                </a:solidFill>
              </a:rPr>
            </a:br>
            <a:r>
              <a:rPr kumimoji="0" lang="ru-RU" altLang="ru-RU" sz="2800" dirty="0">
                <a:solidFill>
                  <a:schemeClr val="accent2"/>
                </a:solidFill>
              </a:rPr>
              <a:t>Ответы к задачам</a:t>
            </a:r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E1B22AAE-97BE-463B-A51F-D2126EB10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ru-RU" altLang="ru-RU" sz="1400" i="1" dirty="0"/>
              <a:t>3адача 1.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</a:t>
            </a:r>
            <a:r>
              <a:rPr kumimoji="0" lang="en-US" altLang="ru-RU" sz="1400" i="1" dirty="0"/>
              <a:t>g</a:t>
            </a:r>
            <a:r>
              <a:rPr kumimoji="0" lang="ru-RU" altLang="ru-RU" sz="1400" i="1" dirty="0"/>
              <a:t>1 = 7,8 </a:t>
            </a:r>
            <a:r>
              <a:rPr kumimoji="0" lang="en-US" altLang="ru-RU" sz="1400" i="1" dirty="0"/>
              <a:t>x</a:t>
            </a:r>
            <a:r>
              <a:rPr kumimoji="0" lang="ru-RU" altLang="ru-RU" sz="1400" i="1" dirty="0"/>
              <a:t> 0,7 </a:t>
            </a:r>
            <a:r>
              <a:rPr kumimoji="0" lang="en-US" altLang="ru-RU" sz="1400" i="1" dirty="0"/>
              <a:t>x</a:t>
            </a:r>
            <a:r>
              <a:rPr kumimoji="0" lang="ru-RU" altLang="ru-RU" sz="1400" i="1" dirty="0"/>
              <a:t> 2,5 </a:t>
            </a:r>
            <a:r>
              <a:rPr kumimoji="0" lang="en-US" altLang="ru-RU" sz="1400" i="1" dirty="0"/>
              <a:t>x</a:t>
            </a:r>
            <a:r>
              <a:rPr kumimoji="0" lang="ru-RU" altLang="ru-RU" sz="1400" i="1" dirty="0"/>
              <a:t> 5,0 = 68,25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</a:t>
            </a:r>
            <a:r>
              <a:rPr kumimoji="0" lang="en-US" altLang="ru-RU" sz="1400" i="1" dirty="0"/>
              <a:t>g</a:t>
            </a:r>
            <a:r>
              <a:rPr kumimoji="0" lang="ru-RU" altLang="ru-RU" sz="1400" i="1" dirty="0"/>
              <a:t>2 = 47,0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</a:t>
            </a:r>
            <a:r>
              <a:rPr kumimoji="0" lang="en-US" altLang="ru-RU" sz="1400" i="1" dirty="0"/>
              <a:t>g</a:t>
            </a:r>
            <a:r>
              <a:rPr kumimoji="0" lang="ru-RU" altLang="ru-RU" sz="1400" i="1" dirty="0"/>
              <a:t>3 = 10,9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</a:t>
            </a:r>
            <a:r>
              <a:rPr kumimoji="0" lang="en-US" altLang="ru-RU" sz="1400" i="1" dirty="0"/>
              <a:t>g</a:t>
            </a:r>
            <a:r>
              <a:rPr kumimoji="0" lang="ru-RU" altLang="ru-RU" sz="1400" i="1" dirty="0"/>
              <a:t>4 = 7,5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</a:t>
            </a:r>
            <a:r>
              <a:rPr kumimoji="0" lang="en-US" altLang="ru-RU" sz="1400" i="1" dirty="0"/>
              <a:t>g</a:t>
            </a:r>
            <a:r>
              <a:rPr kumimoji="0" lang="ru-RU" altLang="ru-RU" sz="1400" i="1" dirty="0"/>
              <a:t>5 = 14,4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Компания столкнулась с проблемами медленного роста и нашла выход в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 снижении финансового левериджа. Выкуп акций позволит увеличить доходы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 основных акционеров. </a:t>
            </a:r>
            <a:endParaRPr kumimoji="0" lang="en-US" altLang="ru-RU" sz="1400" i="1" dirty="0"/>
          </a:p>
          <a:p>
            <a:pPr eaLnBrk="1" hangingPunct="1">
              <a:lnSpc>
                <a:spcPct val="80000"/>
              </a:lnSpc>
            </a:pPr>
            <a:endParaRPr kumimoji="0" lang="ru-RU" altLang="ru-RU" sz="1400" i="1" dirty="0"/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400" i="1" dirty="0"/>
              <a:t>Задача 2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</a:t>
            </a:r>
            <a:r>
              <a:rPr kumimoji="0" lang="en-US" altLang="ru-RU" sz="1400" i="1" dirty="0"/>
              <a:t>g1 = </a:t>
            </a:r>
            <a:r>
              <a:rPr kumimoji="0" lang="ru-RU" altLang="ru-RU" sz="1400" i="1" dirty="0"/>
              <a:t>8</a:t>
            </a:r>
            <a:r>
              <a:rPr kumimoji="0" lang="en-US" altLang="ru-RU" sz="1400" i="1" dirty="0"/>
              <a:t>,</a:t>
            </a:r>
            <a:r>
              <a:rPr kumimoji="0" lang="ru-RU" altLang="ru-RU" sz="1400" i="1" dirty="0"/>
              <a:t>5</a:t>
            </a:r>
            <a:r>
              <a:rPr kumimoji="0" lang="en-US" altLang="ru-RU" sz="1400" i="1" dirty="0"/>
              <a:t> x 0,</a:t>
            </a:r>
            <a:r>
              <a:rPr kumimoji="0" lang="ru-RU" altLang="ru-RU" sz="1400" i="1" dirty="0"/>
              <a:t>6</a:t>
            </a:r>
            <a:r>
              <a:rPr kumimoji="0" lang="en-US" altLang="ru-RU" sz="1400" i="1" dirty="0"/>
              <a:t> x 2,5 x </a:t>
            </a:r>
            <a:r>
              <a:rPr kumimoji="0" lang="ru-RU" altLang="ru-RU" sz="1400" i="1" dirty="0"/>
              <a:t>1</a:t>
            </a:r>
            <a:r>
              <a:rPr kumimoji="0" lang="en-US" altLang="ru-RU" sz="1400" i="1" dirty="0"/>
              <a:t>,</a:t>
            </a:r>
            <a:r>
              <a:rPr kumimoji="0" lang="ru-RU" altLang="ru-RU" sz="1400" i="1" dirty="0"/>
              <a:t>8</a:t>
            </a:r>
            <a:r>
              <a:rPr kumimoji="0" lang="en-US" altLang="ru-RU" sz="1400" i="1" dirty="0"/>
              <a:t> = </a:t>
            </a:r>
            <a:r>
              <a:rPr kumimoji="0" lang="ru-RU" altLang="ru-RU" sz="1400" i="1" dirty="0"/>
              <a:t>22</a:t>
            </a:r>
            <a:r>
              <a:rPr kumimoji="0" lang="en-US" altLang="ru-RU" sz="1400" i="1" dirty="0"/>
              <a:t>,</a:t>
            </a:r>
            <a:r>
              <a:rPr kumimoji="0" lang="ru-RU" altLang="ru-RU" sz="1400" i="1" dirty="0"/>
              <a:t>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</a:t>
            </a:r>
            <a:r>
              <a:rPr kumimoji="0" lang="en-US" altLang="ru-RU" sz="1400" i="1" dirty="0"/>
              <a:t>g2 = </a:t>
            </a:r>
            <a:r>
              <a:rPr kumimoji="0" lang="ru-RU" altLang="ru-RU" sz="1400" i="1" dirty="0"/>
              <a:t>18</a:t>
            </a:r>
            <a:r>
              <a:rPr kumimoji="0" lang="en-US" altLang="ru-RU" sz="1400" i="1" dirty="0"/>
              <a:t>,</a:t>
            </a:r>
            <a:r>
              <a:rPr kumimoji="0" lang="ru-RU" altLang="ru-RU" sz="1400" i="1" dirty="0"/>
              <a:t>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</a:t>
            </a:r>
            <a:r>
              <a:rPr kumimoji="0" lang="en-US" altLang="ru-RU" sz="1400" i="1" dirty="0"/>
              <a:t>g3 = </a:t>
            </a:r>
            <a:r>
              <a:rPr kumimoji="0" lang="ru-RU" altLang="ru-RU" sz="1400" i="1" dirty="0"/>
              <a:t>37,3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1400" i="1" dirty="0"/>
              <a:t>У компании наблюдалось превышение сбалансированных темпов роста.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 Выходом из положение послужило изменение финансового левериджа. Раз это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оказалось возможным ввиду признания рынком успехов компании, им не пришлось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  сокращать дивидендные выплаты, предпринимать другие меры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400" i="1" dirty="0"/>
              <a:t> </a:t>
            </a:r>
          </a:p>
        </p:txBody>
      </p:sp>
      <p:sp>
        <p:nvSpPr>
          <p:cNvPr id="220164" name="Нижний колонтитул 1">
            <a:extLst>
              <a:ext uri="{FF2B5EF4-FFF2-40B4-BE49-F238E27FC236}">
                <a16:creationId xmlns:a16="http://schemas.microsoft.com/office/drawing/2014/main" id="{F9FF5DA3-4910-4649-85B3-C0903CB9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3ACA84AD-2D0A-4D68-9850-EEE8DF809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ru-RU" altLang="ru-RU" sz="3200" b="1" dirty="0"/>
            </a:br>
            <a:br>
              <a:rPr lang="ru-RU" altLang="ru-RU" sz="3200" b="1" dirty="0"/>
            </a:br>
            <a:r>
              <a:rPr kumimoji="0" lang="ru-RU" altLang="ru-RU" sz="3200" b="1" dirty="0"/>
              <a:t>Практические шаги при нарушении сбалансированных темпов роста</a:t>
            </a:r>
            <a:br>
              <a:rPr kumimoji="0" lang="ru-RU" altLang="ru-RU" sz="3200" b="1" dirty="0"/>
            </a:br>
            <a:br>
              <a:rPr kumimoji="0" lang="ru-RU" altLang="ru-RU" sz="3200" dirty="0"/>
            </a:br>
            <a:endParaRPr kumimoji="0" lang="ru-RU" altLang="ru-RU" sz="3200" dirty="0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04ED318A-7BBA-4B32-B6FB-661FCCE36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997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200" b="1" dirty="0"/>
              <a:t>	</a:t>
            </a:r>
            <a:endParaRPr kumimoji="0" lang="ru-RU" altLang="ru-RU" sz="2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b="1" dirty="0"/>
              <a:t>Превышение сбалансированных темпов роста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Если проблема  временная, то выходом может быть получение дополнительных краткосрочных кредитов.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	Если проблема долговременная, то возможны мероприятия: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дополнительная эмиссия акций,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увеличение финансового </a:t>
            </a:r>
            <a:r>
              <a:rPr kumimoji="0" lang="ru-RU" altLang="ru-RU" sz="2000" dirty="0" err="1"/>
              <a:t>левереджа</a:t>
            </a:r>
            <a:r>
              <a:rPr kumimoji="0" lang="ru-RU" altLang="ru-RU" sz="2000" dirty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уменьшение дивидендных выплат,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сокращение некоторых видов деятельности,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увеличение цены на готовую продукцию,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слияние с какой-либо компанией, имеющей излишние финансовые ресурсы.</a:t>
            </a:r>
          </a:p>
        </p:txBody>
      </p:sp>
      <p:sp>
        <p:nvSpPr>
          <p:cNvPr id="222212" name="Нижний колонтитул 1">
            <a:extLst>
              <a:ext uri="{FF2B5EF4-FFF2-40B4-BE49-F238E27FC236}">
                <a16:creationId xmlns:a16="http://schemas.microsoft.com/office/drawing/2014/main" id="{97D179ED-B3E3-47C2-8D58-D734D4CE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2D9667-6D71-410C-9094-CEDD4B714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Фундаментальная ценность (стоимость) компании: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E9346-33FE-46E3-BCAC-CB77AA0D5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/>
              <a:t>Ключевые факторы:</a:t>
            </a:r>
          </a:p>
          <a:p>
            <a:pPr>
              <a:defRPr/>
            </a:pPr>
            <a:r>
              <a:rPr lang="ru-RU" sz="2800" u="sng" dirty="0"/>
              <a:t>внутренние </a:t>
            </a:r>
            <a:r>
              <a:rPr lang="ru-RU" sz="2800" dirty="0"/>
              <a:t>(бизнес-процессы, ресурсы (</a:t>
            </a:r>
            <a:r>
              <a:rPr lang="ru-RU" sz="2800" dirty="0" err="1"/>
              <a:t>материальные,природные</a:t>
            </a:r>
            <a:r>
              <a:rPr lang="ru-RU" sz="2800" dirty="0"/>
              <a:t>,</a:t>
            </a:r>
          </a:p>
          <a:p>
            <a:pPr marL="0" indent="0">
              <a:buNone/>
              <a:defRPr/>
            </a:pPr>
            <a:r>
              <a:rPr lang="ru-RU" sz="2800" dirty="0"/>
              <a:t>    человеческие, финансовые)</a:t>
            </a:r>
          </a:p>
          <a:p>
            <a:pPr>
              <a:defRPr/>
            </a:pPr>
            <a:r>
              <a:rPr lang="ru-RU" sz="2800" u="sng" dirty="0"/>
              <a:t>внешние,</a:t>
            </a:r>
            <a:r>
              <a:rPr lang="ru-RU" sz="2800" dirty="0"/>
              <a:t> определяющие риск инвестора и затраты на капитал</a:t>
            </a:r>
          </a:p>
          <a:p>
            <a:pPr>
              <a:defRPr/>
            </a:pPr>
            <a:r>
              <a:rPr lang="en-US" sz="2800" b="1" dirty="0"/>
              <a:t>ESG</a:t>
            </a:r>
            <a:endParaRPr lang="ru-RU" sz="2800" b="1" dirty="0"/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5C3B93-FEBC-4B6E-A96E-01544E1F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1577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6BD3C0D1-4159-45F2-BC58-FF80EAFED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kumimoji="0" lang="ru-RU" altLang="ru-RU" sz="2800" dirty="0"/>
            </a:br>
            <a:r>
              <a:rPr kumimoji="0" lang="ru-RU" altLang="ru-RU" sz="2800" dirty="0"/>
              <a:t>Компании с медленными темпами роста  - противоположная проблема: куда вложить свободные денежные средства </a:t>
            </a:r>
            <a:br>
              <a:rPr kumimoji="0" lang="ru-RU" altLang="ru-RU" sz="2800" dirty="0"/>
            </a:br>
            <a:endParaRPr kumimoji="0" lang="ru-RU" altLang="ru-RU" sz="2800" dirty="0"/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3C5F3ED8-B1B0-4D46-B67C-84884638B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ru-RU" altLang="ru-RU" sz="2000" dirty="0"/>
              <a:t>Проблема может быть временная, тогда….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Если проблема длительная, то следует оценить, является ли это проблемой всей отрасли или только данной компании. </a:t>
            </a:r>
          </a:p>
          <a:p>
            <a:pPr lvl="1">
              <a:lnSpc>
                <a:spcPct val="80000"/>
              </a:lnSpc>
            </a:pPr>
            <a:r>
              <a:rPr kumimoji="0" lang="ru-RU" altLang="ru-RU" sz="1600" dirty="0"/>
              <a:t>Если это стареющая отрасль, вложение в нее бесперспективно, то компании следует диверсифицировать деятельность, выводить капитал из данного бизнеса . </a:t>
            </a:r>
          </a:p>
          <a:p>
            <a:pPr lvl="1">
              <a:lnSpc>
                <a:spcPct val="80000"/>
              </a:lnSpc>
            </a:pPr>
            <a:r>
              <a:rPr kumimoji="0" lang="ru-RU" altLang="ru-RU" sz="1600" dirty="0"/>
              <a:t>Если замедление роста и снижение отдачи от вложенных средств наблюдаются только в конкретной компании, то это, скорее всего, проблемы в менеджменте.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2000" dirty="0"/>
              <a:t>Возможный выход: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увеличение дивидендных выплат с тем, чтобы акционеры могли сами диверсифицировать свой портфель;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"покупка роста", то есть объединение с быстро растущей компанией;</a:t>
            </a:r>
          </a:p>
          <a:p>
            <a:pPr eaLnBrk="1" hangingPunct="1">
              <a:lnSpc>
                <a:spcPct val="80000"/>
              </a:lnSpc>
            </a:pPr>
            <a:r>
              <a:rPr kumimoji="0" lang="ru-RU" altLang="ru-RU" sz="2000" dirty="0"/>
              <a:t>смена менеджмента.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400" dirty="0"/>
              <a:t>	</a:t>
            </a:r>
          </a:p>
        </p:txBody>
      </p:sp>
      <p:sp>
        <p:nvSpPr>
          <p:cNvPr id="223236" name="Нижний колонтитул 1">
            <a:extLst>
              <a:ext uri="{FF2B5EF4-FFF2-40B4-BE49-F238E27FC236}">
                <a16:creationId xmlns:a16="http://schemas.microsoft.com/office/drawing/2014/main" id="{3E851007-A0C1-4863-98B9-27E95834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BA9EFE1-A3AE-424C-8992-490BFFB190A0}"/>
              </a:ext>
            </a:extLst>
          </p:cNvPr>
          <p:cNvCxnSpPr/>
          <p:nvPr/>
        </p:nvCxnSpPr>
        <p:spPr>
          <a:xfrm rot="5400000">
            <a:off x="1341438" y="3490913"/>
            <a:ext cx="6173787" cy="1587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46CA22-3FE2-4E93-A7D1-7646AAC38EBB}"/>
              </a:ext>
            </a:extLst>
          </p:cNvPr>
          <p:cNvCxnSpPr/>
          <p:nvPr/>
        </p:nvCxnSpPr>
        <p:spPr>
          <a:xfrm>
            <a:off x="395288" y="3284538"/>
            <a:ext cx="73152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716" name="TextBox 12">
            <a:extLst>
              <a:ext uri="{FF2B5EF4-FFF2-40B4-BE49-F238E27FC236}">
                <a16:creationId xmlns:a16="http://schemas.microsoft.com/office/drawing/2014/main" id="{E00D2E88-21C1-4FDD-B82C-B1929E93C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852738"/>
            <a:ext cx="15240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>
                <a:latin typeface="Calibri" panose="020F0502020204030204" pitchFamily="34" charset="0"/>
              </a:rPr>
              <a:t>Рост продаж минус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>
                <a:latin typeface="Calibri" panose="020F0502020204030204" pitchFamily="34" charset="0"/>
              </a:rPr>
              <a:t>Устойчивый рост</a:t>
            </a:r>
            <a:endParaRPr kumimoji="0" lang="en-US" altLang="ru-RU" sz="1100" b="1">
              <a:latin typeface="Calibri" panose="020F050202020403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6397A3E-71FE-4C06-B2BC-DE0CC4EFD2AC}"/>
              </a:ext>
            </a:extLst>
          </p:cNvPr>
          <p:cNvSpPr/>
          <p:nvPr/>
        </p:nvSpPr>
        <p:spPr>
          <a:xfrm>
            <a:off x="755650" y="2924175"/>
            <a:ext cx="3048000" cy="6858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b="1">
                <a:solidFill>
                  <a:schemeClr val="tx1"/>
                </a:solidFill>
              </a:rPr>
              <a:t>Избыток ден. средств</a:t>
            </a:r>
            <a:endParaRPr lang="en-US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b="1">
                <a:solidFill>
                  <a:schemeClr val="tx1"/>
                </a:solidFill>
              </a:rPr>
              <a:t>G </a:t>
            </a:r>
            <a:r>
              <a:rPr lang="en-US" sz="1400" b="1">
                <a:solidFill>
                  <a:schemeClr val="tx1"/>
                </a:solidFill>
              </a:rPr>
              <a:t>Sales </a:t>
            </a:r>
            <a:r>
              <a:rPr lang="en-US" b="1">
                <a:solidFill>
                  <a:schemeClr val="tx1"/>
                </a:solidFill>
              </a:rPr>
              <a:t> &lt; SGR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59A6732-8B57-453C-91E3-9AD444091950}"/>
              </a:ext>
            </a:extLst>
          </p:cNvPr>
          <p:cNvSpPr/>
          <p:nvPr/>
        </p:nvSpPr>
        <p:spPr>
          <a:xfrm>
            <a:off x="5003800" y="2781300"/>
            <a:ext cx="2362200" cy="9906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1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chemeClr val="tx1"/>
                </a:solidFill>
              </a:rPr>
              <a:t>Дефицит ден.</a:t>
            </a:r>
            <a:r>
              <a:rPr lang="ru-RU" b="1">
                <a:solidFill>
                  <a:schemeClr val="tx1"/>
                </a:solidFill>
                <a:latin typeface="Calibri" pitchFamily="34" charset="0"/>
              </a:rPr>
              <a:t>средств </a:t>
            </a:r>
            <a:endParaRPr lang="en-US" b="1">
              <a:solidFill>
                <a:schemeClr val="tx1"/>
              </a:solidFill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G </a:t>
            </a:r>
            <a:r>
              <a:rPr lang="en-US" sz="1400" b="1">
                <a:solidFill>
                  <a:schemeClr val="tx1"/>
                </a:solidFill>
                <a:latin typeface="Calibri" pitchFamily="34" charset="0"/>
              </a:rPr>
              <a:t>Sales </a:t>
            </a:r>
            <a:r>
              <a:rPr lang="en-US" b="1">
                <a:solidFill>
                  <a:schemeClr val="tx1"/>
                </a:solidFill>
                <a:latin typeface="Calibri" pitchFamily="34" charset="0"/>
              </a:rPr>
              <a:t>&gt;  SGR</a:t>
            </a:r>
            <a:endParaRPr lang="en-US" sz="1400" b="1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A785E0F-DEB3-4300-A4C9-4EC263AC1FAA}"/>
              </a:ext>
            </a:extLst>
          </p:cNvPr>
          <p:cNvSpPr/>
          <p:nvPr/>
        </p:nvSpPr>
        <p:spPr>
          <a:xfrm>
            <a:off x="3995936" y="980728"/>
            <a:ext cx="876672" cy="19050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1"/>
                </a:solidFill>
              </a:rPr>
              <a:t>Создание стоимости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EVA &gt; 0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C2B4CE0-55E9-4F82-AA82-801D761FBFBF}"/>
              </a:ext>
            </a:extLst>
          </p:cNvPr>
          <p:cNvSpPr/>
          <p:nvPr/>
        </p:nvSpPr>
        <p:spPr>
          <a:xfrm>
            <a:off x="3923928" y="3933056"/>
            <a:ext cx="948680" cy="16764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1"/>
                </a:solidFill>
              </a:rPr>
              <a:t>Уменьшение </a:t>
            </a:r>
            <a:r>
              <a:rPr lang="en-US" sz="1500" b="1" dirty="0">
                <a:solidFill>
                  <a:schemeClr val="tx1"/>
                </a:solidFill>
              </a:rPr>
              <a:t>EVA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EVA &lt; 0</a:t>
            </a:r>
          </a:p>
        </p:txBody>
      </p:sp>
      <p:sp>
        <p:nvSpPr>
          <p:cNvPr id="243721" name="TextBox 12">
            <a:extLst>
              <a:ext uri="{FF2B5EF4-FFF2-40B4-BE49-F238E27FC236}">
                <a16:creationId xmlns:a16="http://schemas.microsoft.com/office/drawing/2014/main" id="{E32D0C37-4FDA-4535-AD9D-A634F5491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0"/>
            <a:ext cx="394811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b="1" dirty="0"/>
              <a:t>Матрица финансовой стратегии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2000" b="1" dirty="0"/>
          </a:p>
        </p:txBody>
      </p:sp>
      <p:sp>
        <p:nvSpPr>
          <p:cNvPr id="243722" name="TextBox 17">
            <a:extLst>
              <a:ext uri="{FF2B5EF4-FFF2-40B4-BE49-F238E27FC236}">
                <a16:creationId xmlns:a16="http://schemas.microsoft.com/office/drawing/2014/main" id="{608E4888-DF77-4DF8-AB01-275BE374B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4290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200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3723" name="TextBox 16">
            <a:extLst>
              <a:ext uri="{FF2B5EF4-FFF2-40B4-BE49-F238E27FC236}">
                <a16:creationId xmlns:a16="http://schemas.microsoft.com/office/drawing/2014/main" id="{C63CDD03-317A-4F8E-8FC0-6520CEA63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0"/>
            <a:ext cx="182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/>
              <a:t>Рост доходов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100" b="1"/>
              <a:t>ROIC </a:t>
            </a:r>
            <a:r>
              <a:rPr kumimoji="0" lang="ru-RU" altLang="ru-RU" sz="1100" b="1"/>
              <a:t>минус</a:t>
            </a:r>
            <a:r>
              <a:rPr kumimoji="0" lang="en-US" altLang="ru-RU" sz="1100" b="1"/>
              <a:t> WACC</a:t>
            </a:r>
          </a:p>
        </p:txBody>
      </p:sp>
      <p:sp>
        <p:nvSpPr>
          <p:cNvPr id="243724" name="Нижний колонтитул 1">
            <a:extLst>
              <a:ext uri="{FF2B5EF4-FFF2-40B4-BE49-F238E27FC236}">
                <a16:creationId xmlns:a16="http://schemas.microsoft.com/office/drawing/2014/main" id="{8179E31C-130D-4AB0-8826-0CB83782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634E32-06CE-476F-9E5C-6EE3F277E815}"/>
              </a:ext>
            </a:extLst>
          </p:cNvPr>
          <p:cNvCxnSpPr/>
          <p:nvPr/>
        </p:nvCxnSpPr>
        <p:spPr>
          <a:xfrm rot="5400000">
            <a:off x="1331913" y="3619500"/>
            <a:ext cx="6173788" cy="1587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270698B-E912-4280-91AA-17BF07F7C169}"/>
              </a:ext>
            </a:extLst>
          </p:cNvPr>
          <p:cNvCxnSpPr/>
          <p:nvPr/>
        </p:nvCxnSpPr>
        <p:spPr>
          <a:xfrm>
            <a:off x="468313" y="3284538"/>
            <a:ext cx="7775575" cy="73025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283C475-323A-43D9-BE69-482C6F8EA8ED}"/>
              </a:ext>
            </a:extLst>
          </p:cNvPr>
          <p:cNvSpPr/>
          <p:nvPr/>
        </p:nvSpPr>
        <p:spPr>
          <a:xfrm>
            <a:off x="827088" y="2852738"/>
            <a:ext cx="3048000" cy="6858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b="1">
                <a:solidFill>
                  <a:schemeClr val="tx1"/>
                </a:solidFill>
              </a:rPr>
              <a:t>Избыток ден. средств</a:t>
            </a:r>
            <a:endParaRPr lang="en-US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b="1">
                <a:solidFill>
                  <a:schemeClr val="tx1"/>
                </a:solidFill>
              </a:rPr>
              <a:t>G </a:t>
            </a:r>
            <a:r>
              <a:rPr lang="en-US" sz="1400" b="1">
                <a:solidFill>
                  <a:schemeClr val="tx1"/>
                </a:solidFill>
              </a:rPr>
              <a:t>Sales </a:t>
            </a:r>
            <a:r>
              <a:rPr lang="en-US" b="1">
                <a:solidFill>
                  <a:schemeClr val="tx1"/>
                </a:solidFill>
              </a:rPr>
              <a:t> &lt; SGR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BE18B57-E180-49B2-97A6-79FC4F2DFD9C}"/>
              </a:ext>
            </a:extLst>
          </p:cNvPr>
          <p:cNvSpPr/>
          <p:nvPr/>
        </p:nvSpPr>
        <p:spPr>
          <a:xfrm>
            <a:off x="4859338" y="2781300"/>
            <a:ext cx="3048000" cy="8382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b="1">
                <a:solidFill>
                  <a:schemeClr val="tx1"/>
                </a:solidFill>
              </a:rPr>
              <a:t>Дефицит ден. средств </a:t>
            </a:r>
            <a:endParaRPr lang="en-US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b="1">
                <a:solidFill>
                  <a:schemeClr val="tx1"/>
                </a:solidFill>
              </a:rPr>
              <a:t>G </a:t>
            </a:r>
            <a:r>
              <a:rPr lang="en-US" sz="1400" b="1">
                <a:solidFill>
                  <a:schemeClr val="tx1"/>
                </a:solidFill>
              </a:rPr>
              <a:t>Sales </a:t>
            </a:r>
            <a:r>
              <a:rPr lang="en-US" b="1">
                <a:solidFill>
                  <a:schemeClr val="tx1"/>
                </a:solidFill>
              </a:rPr>
              <a:t>&gt;  SGR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1862E1C-0CF7-4D85-9D6A-11224B777FD8}"/>
              </a:ext>
            </a:extLst>
          </p:cNvPr>
          <p:cNvSpPr/>
          <p:nvPr/>
        </p:nvSpPr>
        <p:spPr>
          <a:xfrm>
            <a:off x="3995936" y="914400"/>
            <a:ext cx="804664" cy="19050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1"/>
                </a:solidFill>
              </a:rPr>
              <a:t>Создание стоимости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EVA &gt; 0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1D8021B-E0F5-403B-BF22-59F7096F5822}"/>
              </a:ext>
            </a:extLst>
          </p:cNvPr>
          <p:cNvSpPr/>
          <p:nvPr/>
        </p:nvSpPr>
        <p:spPr>
          <a:xfrm>
            <a:off x="3995936" y="4191000"/>
            <a:ext cx="804664" cy="16764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1"/>
                </a:solidFill>
              </a:rPr>
              <a:t>Уменьшение </a:t>
            </a:r>
            <a:r>
              <a:rPr lang="en-US" sz="1500" b="1" dirty="0">
                <a:solidFill>
                  <a:schemeClr val="tx1"/>
                </a:solidFill>
              </a:rPr>
              <a:t>EVA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EVA &lt; 0</a:t>
            </a:r>
          </a:p>
        </p:txBody>
      </p:sp>
      <p:sp>
        <p:nvSpPr>
          <p:cNvPr id="244744" name="TextBox 12">
            <a:extLst>
              <a:ext uri="{FF2B5EF4-FFF2-40B4-BE49-F238E27FC236}">
                <a16:creationId xmlns:a16="http://schemas.microsoft.com/office/drawing/2014/main" id="{6B657F42-71DA-413E-9176-95A85B54F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0"/>
            <a:ext cx="441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b="1" dirty="0"/>
              <a:t> Матрица финансовой стратегии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2000" b="1" dirty="0"/>
          </a:p>
        </p:txBody>
      </p:sp>
      <p:sp>
        <p:nvSpPr>
          <p:cNvPr id="244745" name="TextBox 15">
            <a:extLst>
              <a:ext uri="{FF2B5EF4-FFF2-40B4-BE49-F238E27FC236}">
                <a16:creationId xmlns:a16="http://schemas.microsoft.com/office/drawing/2014/main" id="{5787C76D-A3B1-4758-9C36-EEB91032B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365760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Использовать избыток денежных средств для более быстрого роста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Распределять избыток денежных средств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4746" name="TextBox 16">
            <a:extLst>
              <a:ext uri="{FF2B5EF4-FFF2-40B4-BE49-F238E27FC236}">
                <a16:creationId xmlns:a16="http://schemas.microsoft.com/office/drawing/2014/main" id="{1C3927DA-375B-4A40-8C79-BD7A980D5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5200"/>
            <a:ext cx="3962400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Распределить часть денежных средств для повышения прибыльности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ru-RU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Пересмотреть политику управления структурой капитала</a:t>
            </a:r>
            <a:endParaRPr kumimoji="0" lang="ru-RU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4747" name="TextBox 17">
            <a:extLst>
              <a:ext uri="{FF2B5EF4-FFF2-40B4-BE49-F238E27FC236}">
                <a16:creationId xmlns:a16="http://schemas.microsoft.com/office/drawing/2014/main" id="{BCA0168A-0A83-464B-BEA7-55B0008F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716338"/>
            <a:ext cx="27432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b="1"/>
              <a:t>Провести кардинальную реструктуризацию или просто выйти из бизнеса</a:t>
            </a:r>
            <a:endParaRPr kumimoji="0" lang="en-US" altLang="ru-RU" sz="200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4748" name="TextBox 18">
            <a:extLst>
              <a:ext uri="{FF2B5EF4-FFF2-40B4-BE49-F238E27FC236}">
                <a16:creationId xmlns:a16="http://schemas.microsoft.com/office/drawing/2014/main" id="{E7DF537B-D411-4388-885C-E8CF7C586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914400"/>
            <a:ext cx="38862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Уменьшить дивиденды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Привлечь средства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Уменьшить рост продаж до устойчивого уровня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/>
              <a:t> </a:t>
            </a:r>
            <a:endParaRPr kumimoji="0" lang="en-US" altLang="ru-RU" sz="2000" b="1"/>
          </a:p>
        </p:txBody>
      </p:sp>
      <p:sp>
        <p:nvSpPr>
          <p:cNvPr id="244749" name="Нижний колонтитул 1">
            <a:extLst>
              <a:ext uri="{FF2B5EF4-FFF2-40B4-BE49-F238E27FC236}">
                <a16:creationId xmlns:a16="http://schemas.microsoft.com/office/drawing/2014/main" id="{517B6029-1B99-445E-B572-FE143857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3FB9D05-C15D-4F56-B9DF-E0BADF7149F0}"/>
              </a:ext>
            </a:extLst>
          </p:cNvPr>
          <p:cNvCxnSpPr/>
          <p:nvPr/>
        </p:nvCxnSpPr>
        <p:spPr>
          <a:xfrm rot="5400000">
            <a:off x="1331913" y="3619500"/>
            <a:ext cx="6173788" cy="1587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D399FF-9053-4198-A77B-1CCFBB209948}"/>
              </a:ext>
            </a:extLst>
          </p:cNvPr>
          <p:cNvCxnSpPr/>
          <p:nvPr/>
        </p:nvCxnSpPr>
        <p:spPr>
          <a:xfrm>
            <a:off x="304800" y="2971800"/>
            <a:ext cx="73152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64" name="TextBox 12">
            <a:extLst>
              <a:ext uri="{FF2B5EF4-FFF2-40B4-BE49-F238E27FC236}">
                <a16:creationId xmlns:a16="http://schemas.microsoft.com/office/drawing/2014/main" id="{7A55C4CE-95DC-4DED-B809-9387E6A8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743200"/>
            <a:ext cx="152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>
                <a:latin typeface="Calibri" panose="020F0502020204030204" pitchFamily="34" charset="0"/>
              </a:rPr>
              <a:t>Рост продаж минус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>
                <a:latin typeface="Calibri" panose="020F0502020204030204" pitchFamily="34" charset="0"/>
              </a:rPr>
              <a:t>Устойчивый рост</a:t>
            </a:r>
            <a:endParaRPr kumimoji="0" lang="en-US" altLang="ru-RU" sz="1100" b="1">
              <a:latin typeface="Calibri" panose="020F050202020403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4D3F122-3D9F-47BC-9345-3398B44BE041}"/>
              </a:ext>
            </a:extLst>
          </p:cNvPr>
          <p:cNvSpPr/>
          <p:nvPr/>
        </p:nvSpPr>
        <p:spPr>
          <a:xfrm>
            <a:off x="762000" y="2667000"/>
            <a:ext cx="3048000" cy="6858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b="1">
                <a:solidFill>
                  <a:schemeClr val="tx1"/>
                </a:solidFill>
              </a:rPr>
              <a:t>Избыток ден. средств</a:t>
            </a:r>
            <a:endParaRPr lang="en-US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b="1">
                <a:solidFill>
                  <a:schemeClr val="tx1"/>
                </a:solidFill>
              </a:rPr>
              <a:t>G </a:t>
            </a:r>
            <a:r>
              <a:rPr lang="en-US" sz="1400" b="1">
                <a:solidFill>
                  <a:schemeClr val="tx1"/>
                </a:solidFill>
              </a:rPr>
              <a:t>Sales </a:t>
            </a:r>
            <a:r>
              <a:rPr lang="en-US" b="1">
                <a:solidFill>
                  <a:schemeClr val="tx1"/>
                </a:solidFill>
              </a:rPr>
              <a:t> &lt; SGR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1D5E819-782F-47B9-87D6-2C5987CE7CBA}"/>
              </a:ext>
            </a:extLst>
          </p:cNvPr>
          <p:cNvSpPr/>
          <p:nvPr/>
        </p:nvSpPr>
        <p:spPr>
          <a:xfrm>
            <a:off x="4953000" y="2667000"/>
            <a:ext cx="2438400" cy="6858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500" b="1">
                <a:solidFill>
                  <a:schemeClr val="tx1"/>
                </a:solidFill>
              </a:rPr>
              <a:t>Дефицит ден. средств </a:t>
            </a:r>
            <a:endParaRPr lang="en-US" sz="1500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1500" b="1">
                <a:solidFill>
                  <a:schemeClr val="tx1"/>
                </a:solidFill>
              </a:rPr>
              <a:t>G Sales &gt;  SGR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7041BD9-55C0-4FCE-B02A-01847848003B}"/>
              </a:ext>
            </a:extLst>
          </p:cNvPr>
          <p:cNvSpPr/>
          <p:nvPr/>
        </p:nvSpPr>
        <p:spPr>
          <a:xfrm>
            <a:off x="4114800" y="914400"/>
            <a:ext cx="685800" cy="19050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Создание стоимости</a:t>
            </a:r>
            <a:endParaRPr lang="en-US" sz="14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EVA &gt; 0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6315A41-7CC5-45EB-A032-EDE6F562A145}"/>
              </a:ext>
            </a:extLst>
          </p:cNvPr>
          <p:cNvSpPr/>
          <p:nvPr/>
        </p:nvSpPr>
        <p:spPr>
          <a:xfrm>
            <a:off x="4114800" y="4191000"/>
            <a:ext cx="685800" cy="1676400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Уменьшение </a:t>
            </a:r>
            <a:r>
              <a:rPr lang="en-US" sz="1400" b="1" dirty="0">
                <a:solidFill>
                  <a:schemeClr val="tx1"/>
                </a:solidFill>
              </a:rPr>
              <a:t>EVA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EVA &lt; 0</a:t>
            </a:r>
          </a:p>
        </p:txBody>
      </p:sp>
      <p:sp>
        <p:nvSpPr>
          <p:cNvPr id="245769" name="TextBox 12">
            <a:extLst>
              <a:ext uri="{FF2B5EF4-FFF2-40B4-BE49-F238E27FC236}">
                <a16:creationId xmlns:a16="http://schemas.microsoft.com/office/drawing/2014/main" id="{2390210F-B2EC-483C-83F3-796211156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39624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b="1" dirty="0"/>
              <a:t>8. Матрица финансовой стратегии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2000" b="1" dirty="0"/>
          </a:p>
        </p:txBody>
      </p:sp>
      <p:sp>
        <p:nvSpPr>
          <p:cNvPr id="245770" name="TextBox 15">
            <a:extLst>
              <a:ext uri="{FF2B5EF4-FFF2-40B4-BE49-F238E27FC236}">
                <a16:creationId xmlns:a16="http://schemas.microsoft.com/office/drawing/2014/main" id="{E38C662D-D4F2-442D-8189-CBF224E4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36576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Использовать избыток ден. средств для более быстрого роста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 Инвестировать </a:t>
            </a:r>
            <a:r>
              <a:rPr kumimoji="0" lang="en-US" altLang="ru-RU" sz="1500"/>
              <a:t>(</a:t>
            </a:r>
            <a:r>
              <a:rPr kumimoji="0" lang="ru-RU" altLang="ru-RU" sz="1500"/>
              <a:t>органический рост)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500"/>
              <a:t>- </a:t>
            </a:r>
            <a:r>
              <a:rPr kumimoji="0" lang="ru-RU" altLang="ru-RU" sz="1500"/>
              <a:t>Приобретать  связанные бизнесы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Распределять избыток ден. средств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Увеличить выплаты по дивидендам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 Провести обратный выкуп акций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5771" name="TextBox 16">
            <a:extLst>
              <a:ext uri="{FF2B5EF4-FFF2-40B4-BE49-F238E27FC236}">
                <a16:creationId xmlns:a16="http://schemas.microsoft.com/office/drawing/2014/main" id="{E6510BE2-C769-405C-A27D-BEAB49389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24200"/>
            <a:ext cx="39624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Распределить часть ден. средств для повышения прибыльности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500"/>
              <a:t>- </a:t>
            </a:r>
            <a:r>
              <a:rPr kumimoji="0" lang="ru-RU" altLang="ru-RU" sz="1500"/>
              <a:t>Повысить эффективность управления активами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Увеличить рентабельность операционной прибыли (большие объемы, высокие цены и контроль затрат)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Пересмотреть политику структуры капитала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Если существующая структура капитала не является оптимальной, изменить соотношение заемных и собственных средств для уменьшения </a:t>
            </a:r>
            <a:r>
              <a:rPr kumimoji="0" lang="en-US" altLang="ru-RU" sz="1500"/>
              <a:t>WACC</a:t>
            </a:r>
            <a:endParaRPr kumimoji="0" lang="ru-RU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Если это не дает результата, продайте бизнес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5772" name="TextBox 17">
            <a:extLst>
              <a:ext uri="{FF2B5EF4-FFF2-40B4-BE49-F238E27FC236}">
                <a16:creationId xmlns:a16="http://schemas.microsoft.com/office/drawing/2014/main" id="{9634206C-551E-4EA4-950F-F7428D519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429000"/>
            <a:ext cx="2743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2000" b="1"/>
              <a:t>Провести кардинальную реструктуризацию или просто выйти из бизнеса</a:t>
            </a:r>
            <a:endParaRPr kumimoji="0" lang="en-US" altLang="ru-RU" sz="200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kumimoji="0" lang="en-US" altLang="ru-RU" sz="2000" b="1"/>
          </a:p>
        </p:txBody>
      </p:sp>
      <p:sp>
        <p:nvSpPr>
          <p:cNvPr id="245773" name="TextBox 18">
            <a:extLst>
              <a:ext uri="{FF2B5EF4-FFF2-40B4-BE49-F238E27FC236}">
                <a16:creationId xmlns:a16="http://schemas.microsoft.com/office/drawing/2014/main" id="{432BE60A-A6AA-47B4-933C-2DD6C273E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04800"/>
            <a:ext cx="39624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Уменьшить дивиденды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Привлечь средства</a:t>
            </a:r>
            <a:endParaRPr kumimoji="0" lang="en-US" altLang="ru-RU" sz="15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Провести эмиссию акций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kumimoji="0" lang="ru-RU" altLang="ru-RU" sz="1500"/>
              <a:t>Увеличить заимствования</a:t>
            </a:r>
            <a:endParaRPr kumimoji="0" lang="en-US" altLang="ru-RU" sz="15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 b="1"/>
              <a:t>Уменьшить рост продаж до устойчивого уровня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500"/>
              <a:t>- Исключить продукты с низкой прибыльностью и оборачиваемостью капитала </a:t>
            </a:r>
            <a:endParaRPr kumimoji="0" lang="en-US" altLang="ru-RU" sz="2000" b="1"/>
          </a:p>
        </p:txBody>
      </p:sp>
      <p:sp>
        <p:nvSpPr>
          <p:cNvPr id="245774" name="TextBox 16">
            <a:extLst>
              <a:ext uri="{FF2B5EF4-FFF2-40B4-BE49-F238E27FC236}">
                <a16:creationId xmlns:a16="http://schemas.microsoft.com/office/drawing/2014/main" id="{1B7A6D59-91C0-418E-85AC-1E5716C9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0"/>
            <a:ext cx="182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ru-RU" altLang="ru-RU" sz="1100" b="1"/>
              <a:t>Рост доходов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100" b="1"/>
              <a:t>ROIC </a:t>
            </a:r>
            <a:r>
              <a:rPr kumimoji="0" lang="ru-RU" altLang="ru-RU" sz="1100" b="1"/>
              <a:t>минус</a:t>
            </a:r>
            <a:r>
              <a:rPr kumimoji="0" lang="en-US" altLang="ru-RU" sz="1100" b="1"/>
              <a:t> WACC</a:t>
            </a:r>
          </a:p>
        </p:txBody>
      </p:sp>
      <p:sp>
        <p:nvSpPr>
          <p:cNvPr id="245775" name="TextBox 18">
            <a:extLst>
              <a:ext uri="{FF2B5EF4-FFF2-40B4-BE49-F238E27FC236}">
                <a16:creationId xmlns:a16="http://schemas.microsoft.com/office/drawing/2014/main" id="{42042FA6-95CE-4033-8918-83597FD5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181600"/>
            <a:ext cx="3276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400"/>
              <a:t>ROIC -</a:t>
            </a:r>
            <a:r>
              <a:rPr kumimoji="0" lang="ru-RU" altLang="ru-RU" sz="1400"/>
              <a:t>прибыль на инвестированный капитал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400"/>
              <a:t>WACC - </a:t>
            </a:r>
            <a:r>
              <a:rPr kumimoji="0" lang="ru-RU" altLang="ru-RU" sz="1400"/>
              <a:t>средневзвешенная стоимость капитала</a:t>
            </a:r>
            <a:endParaRPr kumimoji="0" lang="en-US" altLang="ru-RU" sz="1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400"/>
              <a:t>G</a:t>
            </a:r>
            <a:r>
              <a:rPr kumimoji="0" lang="ru-RU" altLang="ru-RU" sz="1400"/>
              <a:t> </a:t>
            </a:r>
            <a:r>
              <a:rPr kumimoji="0" lang="en-US" altLang="ru-RU" sz="1000"/>
              <a:t>sales</a:t>
            </a:r>
            <a:r>
              <a:rPr kumimoji="0" lang="en-US" altLang="ru-RU" sz="1400"/>
              <a:t> – </a:t>
            </a:r>
            <a:r>
              <a:rPr kumimoji="0" lang="ru-RU" altLang="ru-RU" sz="1400"/>
              <a:t>рост продаж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ru-RU" sz="1400"/>
              <a:t>SGR – </a:t>
            </a:r>
            <a:r>
              <a:rPr kumimoji="0" lang="ru-RU" altLang="ru-RU" sz="1400"/>
              <a:t>показатель устойчивого роста</a:t>
            </a:r>
            <a:endParaRPr kumimoji="0" lang="en-US" altLang="ru-RU" sz="2000"/>
          </a:p>
        </p:txBody>
      </p:sp>
      <p:sp>
        <p:nvSpPr>
          <p:cNvPr id="245776" name="Нижний колонтитул 1">
            <a:extLst>
              <a:ext uri="{FF2B5EF4-FFF2-40B4-BE49-F238E27FC236}">
                <a16:creationId xmlns:a16="http://schemas.microsoft.com/office/drawing/2014/main" id="{7A743B39-5656-466B-89B5-43F93779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ru-RU" altLang="ru-RU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378A1-A955-4734-A8F2-1192F91B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достигается рост компании?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3A4F40-0A3D-472B-95EC-31EA1EFCA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dirty="0"/>
              <a:t>Подходы:</a:t>
            </a:r>
          </a:p>
          <a:p>
            <a:r>
              <a:rPr lang="ru-RU" sz="2400" dirty="0"/>
              <a:t>Органический рост</a:t>
            </a:r>
          </a:p>
          <a:p>
            <a:r>
              <a:rPr lang="ru-RU" sz="2400" dirty="0"/>
              <a:t>Неорганический рост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Механизмы:</a:t>
            </a:r>
          </a:p>
          <a:p>
            <a:pPr marL="628650" indent="-176213"/>
            <a:r>
              <a:rPr lang="ru-RU" sz="2400" dirty="0"/>
              <a:t>Наращивание продаж</a:t>
            </a:r>
          </a:p>
          <a:p>
            <a:pPr marL="628650" indent="-176213"/>
            <a:r>
              <a:rPr lang="ru-RU" sz="2400" dirty="0"/>
              <a:t>Обеспечение качества продукции (например, «чистые» технологии)</a:t>
            </a:r>
          </a:p>
          <a:p>
            <a:pPr marL="628650" indent="-176213"/>
            <a:r>
              <a:rPr lang="en-US" sz="2400" dirty="0"/>
              <a:t>PR – </a:t>
            </a:r>
            <a:r>
              <a:rPr lang="ru-RU" sz="2400" dirty="0"/>
              <a:t>акции</a:t>
            </a:r>
          </a:p>
          <a:p>
            <a:pPr marL="628650" indent="-176213"/>
            <a:r>
              <a:rPr lang="ru-RU" sz="2400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3E1239-55B2-40E4-9DB8-1FD2C6B0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0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A221C-D1D1-4731-B447-976B76C0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Риски высоких темпов роста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D4C28F-9E36-4670-98AF-449F96C4C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83162"/>
          </a:xfrm>
        </p:spPr>
        <p:txBody>
          <a:bodyPr/>
          <a:lstStyle/>
          <a:p>
            <a:r>
              <a:rPr lang="ru-RU" dirty="0" err="1"/>
              <a:t>Овертрейдинг</a:t>
            </a:r>
            <a:r>
              <a:rPr lang="ru-RU" dirty="0"/>
              <a:t> </a:t>
            </a:r>
            <a:r>
              <a:rPr lang="en-US" dirty="0"/>
              <a:t>overtrading</a:t>
            </a:r>
            <a:r>
              <a:rPr lang="ru-RU" dirty="0"/>
              <a:t> (ущелье смерти)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Несбалансированные темпы роста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3FEF5F-4058-4571-B246-1586DA4B2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Object 27">
            <a:extLst>
              <a:ext uri="{FF2B5EF4-FFF2-40B4-BE49-F238E27FC236}">
                <a16:creationId xmlns:a16="http://schemas.microsoft.com/office/drawing/2014/main" id="{05E84887-64EC-4C43-AD09-39EE672050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067536"/>
              </p:ext>
            </p:extLst>
          </p:nvPr>
        </p:nvGraphicFramePr>
        <p:xfrm>
          <a:off x="1979712" y="2607512"/>
          <a:ext cx="4320480" cy="3109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Точечный рисунок" r:id="rId3" imgW="3533333" imgH="2542857" progId="Paint.Picture">
                  <p:embed/>
                </p:oleObj>
              </mc:Choice>
              <mc:Fallback>
                <p:oleObj name="Точечный рисунок" r:id="rId3" imgW="3533333" imgH="2542857" progId="Paint.Picture">
                  <p:embed/>
                  <p:pic>
                    <p:nvPicPr>
                      <p:cNvPr id="45062" name="Object 27">
                        <a:extLst>
                          <a:ext uri="{FF2B5EF4-FFF2-40B4-BE49-F238E27FC236}">
                            <a16:creationId xmlns:a16="http://schemas.microsoft.com/office/drawing/2014/main" id="{9B2D8615-99CB-44A5-A1AC-81BE304413A2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607512"/>
                        <a:ext cx="4320480" cy="3109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98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BCB1B-8CB1-4BF8-96E9-2F75C2274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/>
              <a:t>Сбалансированный (устойчивый) темп роста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57161-5468-4BF9-8694-2BE1191B9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/>
              <a:t>Традиционные определения: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/>
              <a:t>     Устойчивые, стабильные, сбалансированные темпы роста (</a:t>
            </a:r>
            <a:r>
              <a:rPr lang="en-US" altLang="ru-RU" sz="2000" dirty="0"/>
              <a:t>sustainable growth rate</a:t>
            </a:r>
            <a:r>
              <a:rPr lang="ru-RU" altLang="ru-RU" sz="2000" dirty="0"/>
              <a:t>) -  это темпы роста, не истощающие финансовые ресурсы:</a:t>
            </a:r>
          </a:p>
          <a:p>
            <a:pPr indent="552450">
              <a:lnSpc>
                <a:spcPct val="80000"/>
              </a:lnSpc>
            </a:pPr>
            <a:r>
              <a:rPr lang="ru-RU" altLang="ru-RU" sz="2000" dirty="0"/>
              <a:t>поставщики продолжают отгружать сырье и материалы с отсрочкой платежа, </a:t>
            </a:r>
          </a:p>
          <a:p>
            <a:pPr indent="552450">
              <a:lnSpc>
                <a:spcPct val="80000"/>
              </a:lnSpc>
            </a:pPr>
            <a:r>
              <a:rPr lang="ru-RU" altLang="ru-RU" sz="2000" dirty="0"/>
              <a:t>банки  предоставляют кредит на обычных условиях, </a:t>
            </a:r>
          </a:p>
          <a:p>
            <a:pPr indent="552450">
              <a:lnSpc>
                <a:spcPct val="80000"/>
              </a:lnSpc>
            </a:pPr>
            <a:r>
              <a:rPr lang="ru-RU" altLang="ru-RU" sz="2000" dirty="0"/>
              <a:t>акционеры принимают решения о реинвестировании прибыли, т.д.) и увеличивающие ценность бизнеса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/>
              <a:t>	Устойчивый рост – это рост, который фирма может поддерживать без снижения доходности и изменения финансовой политики.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000" b="1" dirty="0"/>
              <a:t>    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000" b="1" dirty="0"/>
              <a:t>Как учесть принципы </a:t>
            </a:r>
            <a:r>
              <a:rPr lang="en-US" sz="2000" b="1" dirty="0"/>
              <a:t>ESG</a:t>
            </a:r>
            <a:r>
              <a:rPr lang="ru-RU" sz="2000" b="1" dirty="0"/>
              <a:t> при определении </a:t>
            </a:r>
          </a:p>
          <a:p>
            <a:pPr>
              <a:lnSpc>
                <a:spcPct val="80000"/>
              </a:lnSpc>
              <a:buNone/>
            </a:pPr>
            <a:r>
              <a:rPr lang="ru-RU" sz="2000" b="1" dirty="0"/>
              <a:t>сбалансированных темпов роста?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b="1" dirty="0"/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D5589A-CBB2-4F02-8387-80C4851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29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C5735-4C0B-4814-BD2E-8D4C73E8B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Сбалансированный темп роста с учетом </a:t>
            </a:r>
            <a:r>
              <a:rPr lang="en-US" sz="4000" b="1" dirty="0"/>
              <a:t>ESG</a:t>
            </a:r>
            <a:r>
              <a:rPr lang="ru-RU" sz="4000" b="1" dirty="0"/>
              <a:t> принципов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9C8084-2C14-429F-A052-495FF996D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z="3200" dirty="0"/>
          </a:p>
          <a:p>
            <a:pPr marL="0" indent="0"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темпы роста,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удовлетворяющие потребности настоящего времени, но не ставящие под угрозу способность будущих поколений удовлетворять свои потребности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097807-638B-4312-A1B3-B4A67F11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E95F-4AE1-40E0-9B1F-9AD78D88BD3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91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1">
  <a:themeElements>
    <a:clrScheme name="История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тема 1">
  <a:themeElements>
    <a:clrScheme name="История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 1.thmx</Template>
  <TotalTime>13753</TotalTime>
  <Words>3740</Words>
  <Application>Microsoft Office PowerPoint</Application>
  <PresentationFormat>Экран (4:3)</PresentationFormat>
  <Paragraphs>759</Paragraphs>
  <Slides>53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53</vt:i4>
      </vt:variant>
    </vt:vector>
  </HeadingPairs>
  <TitlesOfParts>
    <vt:vector size="63" baseType="lpstr">
      <vt:lpstr>Arial</vt:lpstr>
      <vt:lpstr>Arial Unicode MS</vt:lpstr>
      <vt:lpstr>Calibri</vt:lpstr>
      <vt:lpstr>Times New Roman</vt:lpstr>
      <vt:lpstr>тема 1</vt:lpstr>
      <vt:lpstr>Специальное оформление</vt:lpstr>
      <vt:lpstr>1_тема 1</vt:lpstr>
      <vt:lpstr>1_Специальное оформление</vt:lpstr>
      <vt:lpstr>Точечный рисунок</vt:lpstr>
      <vt:lpstr>Слайд</vt:lpstr>
      <vt:lpstr>Управление ростом компаний на современном этапе развития российского общества </vt:lpstr>
      <vt:lpstr>Что такое рост компании?</vt:lpstr>
      <vt:lpstr>Показатели роста:</vt:lpstr>
      <vt:lpstr>От каких факторов зависит ценность (стоимость)?</vt:lpstr>
      <vt:lpstr>Фундаментальная ценность (стоимость) компании:</vt:lpstr>
      <vt:lpstr>Как достигается рост компании?</vt:lpstr>
      <vt:lpstr>Риски высоких темпов роста</vt:lpstr>
      <vt:lpstr>Сбалансированный (устойчивый) темп роста</vt:lpstr>
      <vt:lpstr>Сбалансированный темп роста с учетом ESG принципов</vt:lpstr>
      <vt:lpstr>Чтобы управлять ростом, нужно уметь определять текущее состояние компании</vt:lpstr>
      <vt:lpstr> Логика и последовательность анализа</vt:lpstr>
      <vt:lpstr>Возможный подход: </vt:lpstr>
      <vt:lpstr> Концепция VBM (SVA - Раппапорт (Rappaport 1986): </vt:lpstr>
      <vt:lpstr>К источникам создания ценности (sources of value creation) можно отнести: </vt:lpstr>
      <vt:lpstr> Проблемы, связанные с анализом на основе показателя добавленной для акционеров стоимости: </vt:lpstr>
      <vt:lpstr>Факторный анализ на основе сочетания принципов BSC и VBM </vt:lpstr>
      <vt:lpstr>Финансовый и бухгалтерский подходы:</vt:lpstr>
      <vt:lpstr>Базовые показатели для системного VBM-анализа и моделирования деятельности.  Интерпретация показателей</vt:lpstr>
      <vt:lpstr>Финансовый анализ (в узком понимании):</vt:lpstr>
      <vt:lpstr>Основные  группы показателей: </vt:lpstr>
      <vt:lpstr>Оценка рыночной позиции компании</vt:lpstr>
      <vt:lpstr>Динамика показателя EPS для ПАО «ГМК «Норильский Никель»</vt:lpstr>
      <vt:lpstr>Динамика стоимости имущества ПАО ГМК «Норильский Никель»</vt:lpstr>
      <vt:lpstr> Как оценить финансовые результаты? </vt:lpstr>
      <vt:lpstr> Как оценить финансовые результаты? </vt:lpstr>
      <vt:lpstr>Относительные показатели финансовых результатов</vt:lpstr>
      <vt:lpstr>Показатели доходности продаж ПАО «ГМК "Норильский никель"»</vt:lpstr>
      <vt:lpstr>Как оценить операционные и финансовые             результаты? </vt:lpstr>
      <vt:lpstr>   2.2.Пример некорректной оценки доходности активов  </vt:lpstr>
      <vt:lpstr> Как оценить вклад деловой активности в увеличение ценности компании? </vt:lpstr>
      <vt:lpstr>Факторный анализ: модели Дюпон </vt:lpstr>
      <vt:lpstr>Финансовая модель на основе дерева ROE для ПАО «ГМК "Норильский никель"» 2017-2019гг</vt:lpstr>
      <vt:lpstr>Модели Селлинга и Стикни, Пратта и Хирста: учет влияния финансовых решений</vt:lpstr>
      <vt:lpstr>О финансовой устойчивости</vt:lpstr>
      <vt:lpstr>Как оценить ликвидность?</vt:lpstr>
      <vt:lpstr>Интеграция концепции денежного потока в VBM -анализ</vt:lpstr>
      <vt:lpstr>4. Как можно интерпретировать отчет о движении  денежных средств фирмы "Food Products"  </vt:lpstr>
      <vt:lpstr>    Использование EBITDA в кредитном анализе</vt:lpstr>
      <vt:lpstr>     Пример. Использование EBITDA в кредитном анализе</vt:lpstr>
      <vt:lpstr>          Использование EBITDA в кредитном анализе</vt:lpstr>
      <vt:lpstr> Расчет сбалансированного темпа роста: финансовый аспект </vt:lpstr>
      <vt:lpstr> Если собственный капитал может возрасти только за счет  прибыли, тогда: </vt:lpstr>
      <vt:lpstr> Расчет сбалансированного темпа роста </vt:lpstr>
      <vt:lpstr>  Другой способ расчета сбалансированных темпов роста:   </vt:lpstr>
      <vt:lpstr>Расчет сбалансированного темпа роста </vt:lpstr>
      <vt:lpstr>Расчет сбалансированного темпа роста Рассчитайте темп устойчивого роста для компании. С какими проблемами  столкнулась компания? </vt:lpstr>
      <vt:lpstr>Расчет сбалансированного темпа роста Рассчитайте темп устойчивого роста для компании. С какими проблемами  столкнулась компания? Правильно ли сделало руководство компании, увеличив финансовый леверидж? </vt:lpstr>
      <vt:lpstr>Расчет сбалансированного темпа роста Ответы к задачам</vt:lpstr>
      <vt:lpstr>  Практические шаги при нарушении сбалансированных темпов роста  </vt:lpstr>
      <vt:lpstr> Компании с медленными темпами роста  - противоположная проблема: куда вложить свободные денежные средства  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and Financial Safety: the Tasks for Crisis Management</dc:title>
  <dc:creator>Алла</dc:creator>
  <cp:lastModifiedBy>Мария Александровна Печенская</cp:lastModifiedBy>
  <cp:revision>151</cp:revision>
  <dcterms:created xsi:type="dcterms:W3CDTF">2014-03-16T10:58:34Z</dcterms:created>
  <dcterms:modified xsi:type="dcterms:W3CDTF">2024-07-03T05:15:38Z</dcterms:modified>
</cp:coreProperties>
</file>